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1"/>
  </p:notesMasterIdLst>
  <p:sldIdLst>
    <p:sldId id="257" r:id="rId2"/>
    <p:sldId id="258" r:id="rId3"/>
    <p:sldId id="259" r:id="rId4"/>
    <p:sldId id="266" r:id="rId5"/>
    <p:sldId id="267" r:id="rId6"/>
    <p:sldId id="263" r:id="rId7"/>
    <p:sldId id="260" r:id="rId8"/>
    <p:sldId id="269" r:id="rId9"/>
    <p:sldId id="305" r:id="rId10"/>
    <p:sldId id="270" r:id="rId11"/>
    <p:sldId id="271" r:id="rId12"/>
    <p:sldId id="273" r:id="rId13"/>
    <p:sldId id="276" r:id="rId14"/>
    <p:sldId id="283" r:id="rId15"/>
    <p:sldId id="279" r:id="rId16"/>
    <p:sldId id="297" r:id="rId17"/>
    <p:sldId id="282" r:id="rId18"/>
    <p:sldId id="292" r:id="rId19"/>
    <p:sldId id="296" r:id="rId20"/>
    <p:sldId id="284" r:id="rId21"/>
    <p:sldId id="306" r:id="rId22"/>
    <p:sldId id="287" r:id="rId23"/>
    <p:sldId id="289" r:id="rId24"/>
    <p:sldId id="285" r:id="rId25"/>
    <p:sldId id="294" r:id="rId26"/>
    <p:sldId id="295" r:id="rId27"/>
    <p:sldId id="304" r:id="rId28"/>
    <p:sldId id="301" r:id="rId29"/>
    <p:sldId id="302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805"/>
    <p:restoredTop sz="94234"/>
  </p:normalViewPr>
  <p:slideViewPr>
    <p:cSldViewPr snapToGrid="0" snapToObjects="1">
      <p:cViewPr varScale="1">
        <p:scale>
          <a:sx n="55" d="100"/>
          <a:sy n="55" d="100"/>
        </p:scale>
        <p:origin x="192" y="1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notesMaster" Target="notesMasters/notesMaster1.xml"/><Relationship Id="rId32" Type="http://schemas.openxmlformats.org/officeDocument/2006/relationships/presProps" Target="pres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viewProps" Target="viewProps.xml"/><Relationship Id="rId34" Type="http://schemas.openxmlformats.org/officeDocument/2006/relationships/theme" Target="theme/theme1.xml"/><Relationship Id="rId3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E6F58CA-BE24-D64E-AA92-469C39671CB8}" type="doc">
      <dgm:prSet loTypeId="urn:microsoft.com/office/officeart/2005/8/layout/pyramid2" loCatId="" qsTypeId="urn:microsoft.com/office/officeart/2005/8/quickstyle/simple4" qsCatId="simple" csTypeId="urn:microsoft.com/office/officeart/2005/8/colors/accent1_2" csCatId="accent1" phldr="1"/>
      <dgm:spPr/>
    </dgm:pt>
    <dgm:pt modelId="{7DF8C985-A7A1-894C-8FFA-3DAC4B53F43F}">
      <dgm:prSet phldrT="[Text]"/>
      <dgm:spPr/>
      <dgm:t>
        <a:bodyPr/>
        <a:lstStyle/>
        <a:p>
          <a:r>
            <a:rPr lang="en-US" dirty="0" smtClean="0"/>
            <a:t>High incidence rates </a:t>
          </a:r>
          <a:endParaRPr lang="en-US" dirty="0"/>
        </a:p>
      </dgm:t>
    </dgm:pt>
    <dgm:pt modelId="{E560CE34-2973-414A-92D1-A1F49FA5A4FB}" type="parTrans" cxnId="{EBC2F025-78F4-0645-8E27-4DEAB0E72C26}">
      <dgm:prSet/>
      <dgm:spPr/>
      <dgm:t>
        <a:bodyPr/>
        <a:lstStyle/>
        <a:p>
          <a:endParaRPr lang="en-US"/>
        </a:p>
      </dgm:t>
    </dgm:pt>
    <dgm:pt modelId="{8BD2E1FC-3C15-1846-AF99-8FDE567DDC6D}" type="sibTrans" cxnId="{EBC2F025-78F4-0645-8E27-4DEAB0E72C26}">
      <dgm:prSet/>
      <dgm:spPr/>
      <dgm:t>
        <a:bodyPr/>
        <a:lstStyle/>
        <a:p>
          <a:endParaRPr lang="en-US"/>
        </a:p>
      </dgm:t>
    </dgm:pt>
    <dgm:pt modelId="{F10BD971-14AF-D241-8AFC-8991E478904A}">
      <dgm:prSet phldrT="[Text]"/>
      <dgm:spPr/>
      <dgm:t>
        <a:bodyPr/>
        <a:lstStyle/>
        <a:p>
          <a:r>
            <a:rPr lang="en-US" dirty="0" smtClean="0"/>
            <a:t>Deterioration of key risk factors </a:t>
          </a:r>
          <a:endParaRPr lang="en-US" dirty="0"/>
        </a:p>
      </dgm:t>
    </dgm:pt>
    <dgm:pt modelId="{ED397002-12B1-0744-AE0C-7FBB67B4231B}" type="parTrans" cxnId="{10829DE1-4C1F-C74C-A7F1-267092A2618F}">
      <dgm:prSet/>
      <dgm:spPr/>
      <dgm:t>
        <a:bodyPr/>
        <a:lstStyle/>
        <a:p>
          <a:endParaRPr lang="en-US"/>
        </a:p>
      </dgm:t>
    </dgm:pt>
    <dgm:pt modelId="{C0FB5A93-51CD-F944-8080-9E08DB98F2EC}" type="sibTrans" cxnId="{10829DE1-4C1F-C74C-A7F1-267092A2618F}">
      <dgm:prSet/>
      <dgm:spPr/>
      <dgm:t>
        <a:bodyPr/>
        <a:lstStyle/>
        <a:p>
          <a:endParaRPr lang="en-US"/>
        </a:p>
      </dgm:t>
    </dgm:pt>
    <dgm:pt modelId="{3B29FF71-439A-C44D-B937-28530BE5B624}">
      <dgm:prSet phldrT="[Text]"/>
      <dgm:spPr/>
      <dgm:t>
        <a:bodyPr/>
        <a:lstStyle/>
        <a:p>
          <a:r>
            <a:rPr lang="en-US" dirty="0" smtClean="0"/>
            <a:t>Low detection rates </a:t>
          </a:r>
          <a:endParaRPr lang="en-US" dirty="0"/>
        </a:p>
      </dgm:t>
    </dgm:pt>
    <dgm:pt modelId="{50A00A22-1337-ED4F-A09A-A7B1C28566AD}" type="parTrans" cxnId="{3991470C-6C17-D441-AD26-E6D01BD9A8AD}">
      <dgm:prSet/>
      <dgm:spPr/>
      <dgm:t>
        <a:bodyPr/>
        <a:lstStyle/>
        <a:p>
          <a:endParaRPr lang="en-US"/>
        </a:p>
      </dgm:t>
    </dgm:pt>
    <dgm:pt modelId="{27D3A888-2BE4-F246-B28B-EFE38323A09F}" type="sibTrans" cxnId="{3991470C-6C17-D441-AD26-E6D01BD9A8AD}">
      <dgm:prSet/>
      <dgm:spPr/>
      <dgm:t>
        <a:bodyPr/>
        <a:lstStyle/>
        <a:p>
          <a:endParaRPr lang="en-US"/>
        </a:p>
      </dgm:t>
    </dgm:pt>
    <dgm:pt modelId="{3515BAB5-4487-7044-8E42-3E39BFD7059C}" type="pres">
      <dgm:prSet presAssocID="{6E6F58CA-BE24-D64E-AA92-469C39671CB8}" presName="compositeShape" presStyleCnt="0">
        <dgm:presLayoutVars>
          <dgm:dir/>
          <dgm:resizeHandles/>
        </dgm:presLayoutVars>
      </dgm:prSet>
      <dgm:spPr/>
    </dgm:pt>
    <dgm:pt modelId="{6EA2D21A-390C-244F-A178-F3972D21C8EA}" type="pres">
      <dgm:prSet presAssocID="{6E6F58CA-BE24-D64E-AA92-469C39671CB8}" presName="pyramid" presStyleLbl="node1" presStyleIdx="0" presStyleCnt="1"/>
      <dgm:spPr/>
    </dgm:pt>
    <dgm:pt modelId="{7706B2FC-EF81-184C-A3A0-CE05FBBBB2E0}" type="pres">
      <dgm:prSet presAssocID="{6E6F58CA-BE24-D64E-AA92-469C39671CB8}" presName="theList" presStyleCnt="0"/>
      <dgm:spPr/>
    </dgm:pt>
    <dgm:pt modelId="{EC8526C0-FE34-7B4D-AFDF-90220AD9F029}" type="pres">
      <dgm:prSet presAssocID="{7DF8C985-A7A1-894C-8FFA-3DAC4B53F43F}" presName="aNode" presStyleLbl="fg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483DFEB-9870-5341-BB0E-8A72B2F112AC}" type="pres">
      <dgm:prSet presAssocID="{7DF8C985-A7A1-894C-8FFA-3DAC4B53F43F}" presName="aSpace" presStyleCnt="0"/>
      <dgm:spPr/>
    </dgm:pt>
    <dgm:pt modelId="{EE90F125-F92D-C942-A6BC-AABD58C1190D}" type="pres">
      <dgm:prSet presAssocID="{F10BD971-14AF-D241-8AFC-8991E478904A}" presName="aNode" presStyleLbl="fgAcc1" presStyleIdx="1" presStyleCnt="3" custAng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4E65D3D-EEF1-2C42-B1B5-5F6644A6A4BD}" type="pres">
      <dgm:prSet presAssocID="{F10BD971-14AF-D241-8AFC-8991E478904A}" presName="aSpace" presStyleCnt="0"/>
      <dgm:spPr/>
    </dgm:pt>
    <dgm:pt modelId="{3B83D2CD-11D6-0547-89A4-D525DF36EC64}" type="pres">
      <dgm:prSet presAssocID="{3B29FF71-439A-C44D-B937-28530BE5B624}" presName="aNode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B4E41A1-417C-0E40-9AF9-0E2003BC8FBC}" type="pres">
      <dgm:prSet presAssocID="{3B29FF71-439A-C44D-B937-28530BE5B624}" presName="aSpace" presStyleCnt="0"/>
      <dgm:spPr/>
    </dgm:pt>
  </dgm:ptLst>
  <dgm:cxnLst>
    <dgm:cxn modelId="{CA6453C5-A0B2-6B4C-8720-3AD12596B920}" type="presOf" srcId="{F10BD971-14AF-D241-8AFC-8991E478904A}" destId="{EE90F125-F92D-C942-A6BC-AABD58C1190D}" srcOrd="0" destOrd="0" presId="urn:microsoft.com/office/officeart/2005/8/layout/pyramid2"/>
    <dgm:cxn modelId="{425D4EFF-9574-DD40-B82A-A67A42161557}" type="presOf" srcId="{6E6F58CA-BE24-D64E-AA92-469C39671CB8}" destId="{3515BAB5-4487-7044-8E42-3E39BFD7059C}" srcOrd="0" destOrd="0" presId="urn:microsoft.com/office/officeart/2005/8/layout/pyramid2"/>
    <dgm:cxn modelId="{E5BA6972-EFD2-CC4A-BC2E-F59595C4F70B}" type="presOf" srcId="{3B29FF71-439A-C44D-B937-28530BE5B624}" destId="{3B83D2CD-11D6-0547-89A4-D525DF36EC64}" srcOrd="0" destOrd="0" presId="urn:microsoft.com/office/officeart/2005/8/layout/pyramid2"/>
    <dgm:cxn modelId="{EBC2F025-78F4-0645-8E27-4DEAB0E72C26}" srcId="{6E6F58CA-BE24-D64E-AA92-469C39671CB8}" destId="{7DF8C985-A7A1-894C-8FFA-3DAC4B53F43F}" srcOrd="0" destOrd="0" parTransId="{E560CE34-2973-414A-92D1-A1F49FA5A4FB}" sibTransId="{8BD2E1FC-3C15-1846-AF99-8FDE567DDC6D}"/>
    <dgm:cxn modelId="{39B920CE-3392-6C4B-A9BA-C81670BC56C4}" type="presOf" srcId="{7DF8C985-A7A1-894C-8FFA-3DAC4B53F43F}" destId="{EC8526C0-FE34-7B4D-AFDF-90220AD9F029}" srcOrd="0" destOrd="0" presId="urn:microsoft.com/office/officeart/2005/8/layout/pyramid2"/>
    <dgm:cxn modelId="{3991470C-6C17-D441-AD26-E6D01BD9A8AD}" srcId="{6E6F58CA-BE24-D64E-AA92-469C39671CB8}" destId="{3B29FF71-439A-C44D-B937-28530BE5B624}" srcOrd="2" destOrd="0" parTransId="{50A00A22-1337-ED4F-A09A-A7B1C28566AD}" sibTransId="{27D3A888-2BE4-F246-B28B-EFE38323A09F}"/>
    <dgm:cxn modelId="{10829DE1-4C1F-C74C-A7F1-267092A2618F}" srcId="{6E6F58CA-BE24-D64E-AA92-469C39671CB8}" destId="{F10BD971-14AF-D241-8AFC-8991E478904A}" srcOrd="1" destOrd="0" parTransId="{ED397002-12B1-0744-AE0C-7FBB67B4231B}" sibTransId="{C0FB5A93-51CD-F944-8080-9E08DB98F2EC}"/>
    <dgm:cxn modelId="{08725D0B-64E7-B341-B19E-3094D5F5A422}" type="presParOf" srcId="{3515BAB5-4487-7044-8E42-3E39BFD7059C}" destId="{6EA2D21A-390C-244F-A178-F3972D21C8EA}" srcOrd="0" destOrd="0" presId="urn:microsoft.com/office/officeart/2005/8/layout/pyramid2"/>
    <dgm:cxn modelId="{8C5FEB12-429D-2F43-AD28-E23580E42198}" type="presParOf" srcId="{3515BAB5-4487-7044-8E42-3E39BFD7059C}" destId="{7706B2FC-EF81-184C-A3A0-CE05FBBBB2E0}" srcOrd="1" destOrd="0" presId="urn:microsoft.com/office/officeart/2005/8/layout/pyramid2"/>
    <dgm:cxn modelId="{B4D66447-3AEE-B94D-AAB9-599DA3046B51}" type="presParOf" srcId="{7706B2FC-EF81-184C-A3A0-CE05FBBBB2E0}" destId="{EC8526C0-FE34-7B4D-AFDF-90220AD9F029}" srcOrd="0" destOrd="0" presId="urn:microsoft.com/office/officeart/2005/8/layout/pyramid2"/>
    <dgm:cxn modelId="{97323D93-A5DB-5849-96A0-FA5CAB94E30D}" type="presParOf" srcId="{7706B2FC-EF81-184C-A3A0-CE05FBBBB2E0}" destId="{B483DFEB-9870-5341-BB0E-8A72B2F112AC}" srcOrd="1" destOrd="0" presId="urn:microsoft.com/office/officeart/2005/8/layout/pyramid2"/>
    <dgm:cxn modelId="{8C0F54EF-8E79-D94D-A480-2BF213DE042C}" type="presParOf" srcId="{7706B2FC-EF81-184C-A3A0-CE05FBBBB2E0}" destId="{EE90F125-F92D-C942-A6BC-AABD58C1190D}" srcOrd="2" destOrd="0" presId="urn:microsoft.com/office/officeart/2005/8/layout/pyramid2"/>
    <dgm:cxn modelId="{10C1443C-490C-E045-9EA2-5FCB3BCB85FB}" type="presParOf" srcId="{7706B2FC-EF81-184C-A3A0-CE05FBBBB2E0}" destId="{F4E65D3D-EEF1-2C42-B1B5-5F6644A6A4BD}" srcOrd="3" destOrd="0" presId="urn:microsoft.com/office/officeart/2005/8/layout/pyramid2"/>
    <dgm:cxn modelId="{044678AF-15D8-954F-B16A-FE60D4BE4EA8}" type="presParOf" srcId="{7706B2FC-EF81-184C-A3A0-CE05FBBBB2E0}" destId="{3B83D2CD-11D6-0547-89A4-D525DF36EC64}" srcOrd="4" destOrd="0" presId="urn:microsoft.com/office/officeart/2005/8/layout/pyramid2"/>
    <dgm:cxn modelId="{8BCFDB9E-FE36-054D-8F48-485E5CB950B1}" type="presParOf" srcId="{7706B2FC-EF81-184C-A3A0-CE05FBBBB2E0}" destId="{2B4E41A1-417C-0E40-9AF9-0E2003BC8FBC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9DEC12F-06DB-574E-9B45-B75FCC3CD1A5}" type="doc">
      <dgm:prSet loTypeId="urn:microsoft.com/office/officeart/2005/8/layout/arrow5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C66FEAA-8AAF-7D43-A55F-3C9492AC1F44}">
      <dgm:prSet phldrT="[Text]"/>
      <dgm:spPr>
        <a:solidFill>
          <a:srgbClr val="92D050"/>
        </a:solidFill>
      </dgm:spPr>
      <dgm:t>
        <a:bodyPr/>
        <a:lstStyle/>
        <a:p>
          <a:r>
            <a:rPr lang="en-US" dirty="0" smtClean="0"/>
            <a:t>NCRP</a:t>
          </a:r>
          <a:endParaRPr lang="en-US" dirty="0"/>
        </a:p>
      </dgm:t>
    </dgm:pt>
    <dgm:pt modelId="{D84EC6C3-8843-DB47-BA27-6805F0112F2D}" type="parTrans" cxnId="{F5496109-0102-E34A-8510-81476D4154A7}">
      <dgm:prSet/>
      <dgm:spPr/>
      <dgm:t>
        <a:bodyPr/>
        <a:lstStyle/>
        <a:p>
          <a:endParaRPr lang="en-US"/>
        </a:p>
      </dgm:t>
    </dgm:pt>
    <dgm:pt modelId="{CA0133B7-C6D1-884A-83BF-0D552B4CB9E3}" type="sibTrans" cxnId="{F5496109-0102-E34A-8510-81476D4154A7}">
      <dgm:prSet/>
      <dgm:spPr/>
      <dgm:t>
        <a:bodyPr/>
        <a:lstStyle/>
        <a:p>
          <a:endParaRPr lang="en-US"/>
        </a:p>
      </dgm:t>
    </dgm:pt>
    <dgm:pt modelId="{642BA751-88AD-7049-8C0D-D721A33DF94B}">
      <dgm:prSet phldrT="[Text]"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IARC </a:t>
          </a:r>
          <a:endParaRPr lang="en-US" dirty="0">
            <a:solidFill>
              <a:schemeClr val="tx1"/>
            </a:solidFill>
          </a:endParaRPr>
        </a:p>
      </dgm:t>
    </dgm:pt>
    <dgm:pt modelId="{F7B76AC4-9D37-6041-AA98-623EE375FFC7}" type="parTrans" cxnId="{309B6B42-66F0-244D-93CB-7145FE90F0FC}">
      <dgm:prSet/>
      <dgm:spPr/>
      <dgm:t>
        <a:bodyPr/>
        <a:lstStyle/>
        <a:p>
          <a:endParaRPr lang="en-US"/>
        </a:p>
      </dgm:t>
    </dgm:pt>
    <dgm:pt modelId="{2085F55D-8DDC-5D41-BAA9-6731B0073A54}" type="sibTrans" cxnId="{309B6B42-66F0-244D-93CB-7145FE90F0FC}">
      <dgm:prSet/>
      <dgm:spPr/>
      <dgm:t>
        <a:bodyPr/>
        <a:lstStyle/>
        <a:p>
          <a:endParaRPr lang="en-US"/>
        </a:p>
      </dgm:t>
    </dgm:pt>
    <dgm:pt modelId="{657D9972-1228-B743-AE83-DC64A46C9B36}">
      <dgm:prSet/>
      <dgm:spPr>
        <a:solidFill>
          <a:schemeClr val="accent4">
            <a:lumMod val="20000"/>
            <a:lumOff val="80000"/>
          </a:schemeClr>
        </a:solidFill>
      </dgm:spPr>
      <dgm:t>
        <a:bodyPr/>
        <a:lstStyle/>
        <a:p>
          <a:r>
            <a:rPr lang="en-US" dirty="0" err="1" smtClean="0">
              <a:solidFill>
                <a:schemeClr val="tx1"/>
              </a:solidFill>
            </a:rPr>
            <a:t>Globocan</a:t>
          </a:r>
          <a:r>
            <a:rPr lang="en-US" dirty="0" smtClean="0"/>
            <a:t> </a:t>
          </a:r>
          <a:endParaRPr lang="en-US" dirty="0"/>
        </a:p>
      </dgm:t>
    </dgm:pt>
    <dgm:pt modelId="{23F7A515-FF96-794E-A297-AF1C0F6A323A}" type="parTrans" cxnId="{57956D3A-E3E6-4246-A4FD-7678EF5DE6A2}">
      <dgm:prSet/>
      <dgm:spPr/>
      <dgm:t>
        <a:bodyPr/>
        <a:lstStyle/>
        <a:p>
          <a:endParaRPr lang="en-US"/>
        </a:p>
      </dgm:t>
    </dgm:pt>
    <dgm:pt modelId="{E5C7CF8D-9E9A-9244-835F-7F4FED1B73C1}" type="sibTrans" cxnId="{57956D3A-E3E6-4246-A4FD-7678EF5DE6A2}">
      <dgm:prSet/>
      <dgm:spPr/>
      <dgm:t>
        <a:bodyPr/>
        <a:lstStyle/>
        <a:p>
          <a:endParaRPr lang="en-US"/>
        </a:p>
      </dgm:t>
    </dgm:pt>
    <dgm:pt modelId="{2DA419EA-F732-CF43-95DD-04068AD072AC}" type="pres">
      <dgm:prSet presAssocID="{09DEC12F-06DB-574E-9B45-B75FCC3CD1A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40233FF-6124-9944-A1F4-B8A6000BC274}" type="pres">
      <dgm:prSet presAssocID="{EC66FEAA-8AAF-7D43-A55F-3C9492AC1F44}" presName="arrow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F91A9C2-9731-CB4F-A619-8D2E77071BCA}" type="pres">
      <dgm:prSet presAssocID="{642BA751-88AD-7049-8C0D-D721A33DF94B}" presName="arrow" presStyleLbl="node1" presStyleIdx="1" presStyleCnt="3" custScaleY="96577" custRadScaleRad="158366" custRadScaleInc="-552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0FEF535-2B40-F142-8E2B-FCCA436AB700}" type="pres">
      <dgm:prSet presAssocID="{657D9972-1228-B743-AE83-DC64A46C9B36}" presName="arrow" presStyleLbl="node1" presStyleIdx="2" presStyleCnt="3" custRadScaleRad="106543" custRadScaleInc="167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B45345E-E2DE-7542-9A70-541B3F64F265}" type="presOf" srcId="{657D9972-1228-B743-AE83-DC64A46C9B36}" destId="{20FEF535-2B40-F142-8E2B-FCCA436AB700}" srcOrd="0" destOrd="0" presId="urn:microsoft.com/office/officeart/2005/8/layout/arrow5"/>
    <dgm:cxn modelId="{5B69D80E-46A8-454C-9A0B-58AE62A662A9}" type="presOf" srcId="{09DEC12F-06DB-574E-9B45-B75FCC3CD1A5}" destId="{2DA419EA-F732-CF43-95DD-04068AD072AC}" srcOrd="0" destOrd="0" presId="urn:microsoft.com/office/officeart/2005/8/layout/arrow5"/>
    <dgm:cxn modelId="{F5496109-0102-E34A-8510-81476D4154A7}" srcId="{09DEC12F-06DB-574E-9B45-B75FCC3CD1A5}" destId="{EC66FEAA-8AAF-7D43-A55F-3C9492AC1F44}" srcOrd="0" destOrd="0" parTransId="{D84EC6C3-8843-DB47-BA27-6805F0112F2D}" sibTransId="{CA0133B7-C6D1-884A-83BF-0D552B4CB9E3}"/>
    <dgm:cxn modelId="{57956D3A-E3E6-4246-A4FD-7678EF5DE6A2}" srcId="{09DEC12F-06DB-574E-9B45-B75FCC3CD1A5}" destId="{657D9972-1228-B743-AE83-DC64A46C9B36}" srcOrd="2" destOrd="0" parTransId="{23F7A515-FF96-794E-A297-AF1C0F6A323A}" sibTransId="{E5C7CF8D-9E9A-9244-835F-7F4FED1B73C1}"/>
    <dgm:cxn modelId="{32C4C442-1BDC-484F-80EC-DAC75782153C}" type="presOf" srcId="{642BA751-88AD-7049-8C0D-D721A33DF94B}" destId="{FF91A9C2-9731-CB4F-A619-8D2E77071BCA}" srcOrd="0" destOrd="0" presId="urn:microsoft.com/office/officeart/2005/8/layout/arrow5"/>
    <dgm:cxn modelId="{309B6B42-66F0-244D-93CB-7145FE90F0FC}" srcId="{09DEC12F-06DB-574E-9B45-B75FCC3CD1A5}" destId="{642BA751-88AD-7049-8C0D-D721A33DF94B}" srcOrd="1" destOrd="0" parTransId="{F7B76AC4-9D37-6041-AA98-623EE375FFC7}" sibTransId="{2085F55D-8DDC-5D41-BAA9-6731B0073A54}"/>
    <dgm:cxn modelId="{5104A94A-28BC-C44E-8F62-5D912A49A5E7}" type="presOf" srcId="{EC66FEAA-8AAF-7D43-A55F-3C9492AC1F44}" destId="{640233FF-6124-9944-A1F4-B8A6000BC274}" srcOrd="0" destOrd="0" presId="urn:microsoft.com/office/officeart/2005/8/layout/arrow5"/>
    <dgm:cxn modelId="{55D53CA6-36BA-4746-8CBA-ACCF18BC6DF4}" type="presParOf" srcId="{2DA419EA-F732-CF43-95DD-04068AD072AC}" destId="{640233FF-6124-9944-A1F4-B8A6000BC274}" srcOrd="0" destOrd="0" presId="urn:microsoft.com/office/officeart/2005/8/layout/arrow5"/>
    <dgm:cxn modelId="{79735A25-1F27-A749-9732-6FAF822B3EDB}" type="presParOf" srcId="{2DA419EA-F732-CF43-95DD-04068AD072AC}" destId="{FF91A9C2-9731-CB4F-A619-8D2E77071BCA}" srcOrd="1" destOrd="0" presId="urn:microsoft.com/office/officeart/2005/8/layout/arrow5"/>
    <dgm:cxn modelId="{D0CF6D2C-25EA-9C48-AA66-0D3C8B450AF2}" type="presParOf" srcId="{2DA419EA-F732-CF43-95DD-04068AD072AC}" destId="{20FEF535-2B40-F142-8E2B-FCCA436AB700}" srcOrd="2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A2D21A-390C-244F-A178-F3972D21C8EA}">
      <dsp:nvSpPr>
        <dsp:cNvPr id="0" name=""/>
        <dsp:cNvSpPr/>
      </dsp:nvSpPr>
      <dsp:spPr>
        <a:xfrm>
          <a:off x="2755780" y="0"/>
          <a:ext cx="4351338" cy="4351338"/>
        </a:xfrm>
        <a:prstGeom prst="triangl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C8526C0-FE34-7B4D-AFDF-90220AD9F029}">
      <dsp:nvSpPr>
        <dsp:cNvPr id="0" name=""/>
        <dsp:cNvSpPr/>
      </dsp:nvSpPr>
      <dsp:spPr>
        <a:xfrm>
          <a:off x="4931449" y="437470"/>
          <a:ext cx="2828369" cy="1030043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High incidence rates </a:t>
          </a:r>
          <a:endParaRPr lang="en-US" sz="2600" kern="1200" dirty="0"/>
        </a:p>
      </dsp:txBody>
      <dsp:txXfrm>
        <a:off x="4981732" y="487753"/>
        <a:ext cx="2727803" cy="929477"/>
      </dsp:txXfrm>
    </dsp:sp>
    <dsp:sp modelId="{EE90F125-F92D-C942-A6BC-AABD58C1190D}">
      <dsp:nvSpPr>
        <dsp:cNvPr id="0" name=""/>
        <dsp:cNvSpPr/>
      </dsp:nvSpPr>
      <dsp:spPr>
        <a:xfrm>
          <a:off x="4931449" y="1596269"/>
          <a:ext cx="2828369" cy="1030043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Deterioration of key risk factors </a:t>
          </a:r>
          <a:endParaRPr lang="en-US" sz="2600" kern="1200" dirty="0"/>
        </a:p>
      </dsp:txBody>
      <dsp:txXfrm>
        <a:off x="4981732" y="1646552"/>
        <a:ext cx="2727803" cy="929477"/>
      </dsp:txXfrm>
    </dsp:sp>
    <dsp:sp modelId="{3B83D2CD-11D6-0547-89A4-D525DF36EC64}">
      <dsp:nvSpPr>
        <dsp:cNvPr id="0" name=""/>
        <dsp:cNvSpPr/>
      </dsp:nvSpPr>
      <dsp:spPr>
        <a:xfrm>
          <a:off x="4931449" y="2755068"/>
          <a:ext cx="2828369" cy="1030043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Low detection rates </a:t>
          </a:r>
          <a:endParaRPr lang="en-US" sz="2600" kern="1200" dirty="0"/>
        </a:p>
      </dsp:txBody>
      <dsp:txXfrm>
        <a:off x="4981732" y="2805351"/>
        <a:ext cx="2727803" cy="92947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0233FF-6124-9944-A1F4-B8A6000BC274}">
      <dsp:nvSpPr>
        <dsp:cNvPr id="0" name=""/>
        <dsp:cNvSpPr/>
      </dsp:nvSpPr>
      <dsp:spPr>
        <a:xfrm>
          <a:off x="4170554" y="642"/>
          <a:ext cx="2174490" cy="2174490"/>
        </a:xfrm>
        <a:prstGeom prst="downArrow">
          <a:avLst>
            <a:gd name="adj1" fmla="val 50000"/>
            <a:gd name="adj2" fmla="val 35000"/>
          </a:avLst>
        </a:prstGeom>
        <a:solidFill>
          <a:srgbClr val="92D05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NCRP</a:t>
          </a:r>
          <a:endParaRPr lang="en-US" sz="2500" kern="1200" dirty="0"/>
        </a:p>
      </dsp:txBody>
      <dsp:txXfrm>
        <a:off x="4714177" y="642"/>
        <a:ext cx="1087245" cy="1793954"/>
      </dsp:txXfrm>
    </dsp:sp>
    <dsp:sp modelId="{FF91A9C2-9731-CB4F-A619-8D2E77071BCA}">
      <dsp:nvSpPr>
        <dsp:cNvPr id="0" name=""/>
        <dsp:cNvSpPr/>
      </dsp:nvSpPr>
      <dsp:spPr>
        <a:xfrm rot="7200000">
          <a:off x="6278965" y="2399471"/>
          <a:ext cx="2174490" cy="2100057"/>
        </a:xfrm>
        <a:prstGeom prst="downArrow">
          <a:avLst>
            <a:gd name="adj1" fmla="val 50000"/>
            <a:gd name="adj2" fmla="val 35000"/>
          </a:avLst>
        </a:prstGeom>
        <a:solidFill>
          <a:schemeClr val="accent5">
            <a:lumMod val="40000"/>
            <a:lumOff val="60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>
              <a:solidFill>
                <a:schemeClr val="tx1"/>
              </a:solidFill>
            </a:rPr>
            <a:t>IARC </a:t>
          </a:r>
          <a:endParaRPr lang="en-US" sz="2500" kern="1200" dirty="0">
            <a:solidFill>
              <a:schemeClr val="tx1"/>
            </a:solidFill>
          </a:endParaRPr>
        </a:p>
      </dsp:txBody>
      <dsp:txXfrm rot="-5400000">
        <a:off x="6659073" y="2997755"/>
        <a:ext cx="1732547" cy="1087245"/>
      </dsp:txXfrm>
    </dsp:sp>
    <dsp:sp modelId="{20FEF535-2B40-F142-8E2B-FCCA436AB700}">
      <dsp:nvSpPr>
        <dsp:cNvPr id="0" name=""/>
        <dsp:cNvSpPr/>
      </dsp:nvSpPr>
      <dsp:spPr>
        <a:xfrm rot="14400000">
          <a:off x="2806003" y="2176183"/>
          <a:ext cx="2174490" cy="2174490"/>
        </a:xfrm>
        <a:prstGeom prst="downArrow">
          <a:avLst>
            <a:gd name="adj1" fmla="val 50000"/>
            <a:gd name="adj2" fmla="val 35000"/>
          </a:avLst>
        </a:prstGeom>
        <a:solidFill>
          <a:schemeClr val="accent4">
            <a:lumMod val="20000"/>
            <a:lumOff val="80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err="1" smtClean="0">
              <a:solidFill>
                <a:schemeClr val="tx1"/>
              </a:solidFill>
            </a:rPr>
            <a:t>Globocan</a:t>
          </a:r>
          <a:r>
            <a:rPr lang="en-US" sz="2500" kern="1200" dirty="0" smtClean="0"/>
            <a:t> </a:t>
          </a:r>
          <a:endParaRPr lang="en-US" sz="2500" kern="1200" dirty="0"/>
        </a:p>
      </dsp:txBody>
      <dsp:txXfrm rot="5400000">
        <a:off x="2831494" y="2814939"/>
        <a:ext cx="1793954" cy="108724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EA0E2A-B607-B841-AF19-03949B555745}" type="datetimeFigureOut">
              <a:rPr lang="en-US" smtClean="0"/>
              <a:t>7/25/19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BA5C79-1B78-9545-8CD8-F0604EC7AE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368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6AF9DB-FB33-B44F-85F9-23F536420DE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5482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Cervical cancer is a major public health problem in India and India bears a huge disease burden because of higher incidence rates lower detection rates and deterioration in the risk factors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BA5C79-1B78-9545-8CD8-F0604EC7AED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218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If u look at the contribution of India to global burden of cervical cancer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BA5C79-1B78-9545-8CD8-F0604EC7AED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1821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52B5F-8703-CC46-8043-ECB5A5F775B7}" type="datetimeFigureOut">
              <a:rPr lang="en-US" smtClean="0"/>
              <a:t>7/25/19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2A15F-10CF-4D4A-B3CE-89B05230D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683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52B5F-8703-CC46-8043-ECB5A5F775B7}" type="datetimeFigureOut">
              <a:rPr lang="en-US" smtClean="0"/>
              <a:t>7/25/19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2A15F-10CF-4D4A-B3CE-89B05230D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5318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52B5F-8703-CC46-8043-ECB5A5F775B7}" type="datetimeFigureOut">
              <a:rPr lang="en-US" smtClean="0"/>
              <a:t>7/25/19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2A15F-10CF-4D4A-B3CE-89B05230D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21321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52B5F-8703-CC46-8043-ECB5A5F775B7}" type="datetimeFigureOut">
              <a:rPr lang="en-US" smtClean="0"/>
              <a:t>7/25/19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2A15F-10CF-4D4A-B3CE-89B05230D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6332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52B5F-8703-CC46-8043-ECB5A5F775B7}" type="datetimeFigureOut">
              <a:rPr lang="en-US" smtClean="0"/>
              <a:t>7/25/19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2A15F-10CF-4D4A-B3CE-89B05230D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7991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52B5F-8703-CC46-8043-ECB5A5F775B7}" type="datetimeFigureOut">
              <a:rPr lang="en-US" smtClean="0"/>
              <a:t>7/25/19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2A15F-10CF-4D4A-B3CE-89B05230D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1586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52B5F-8703-CC46-8043-ECB5A5F775B7}" type="datetimeFigureOut">
              <a:rPr lang="en-US" smtClean="0"/>
              <a:t>7/25/19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2A15F-10CF-4D4A-B3CE-89B05230D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2635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52B5F-8703-CC46-8043-ECB5A5F775B7}" type="datetimeFigureOut">
              <a:rPr lang="en-US" smtClean="0"/>
              <a:t>7/25/19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2A15F-10CF-4D4A-B3CE-89B05230D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6712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52B5F-8703-CC46-8043-ECB5A5F775B7}" type="datetimeFigureOut">
              <a:rPr lang="en-US" smtClean="0"/>
              <a:t>7/25/19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2A15F-10CF-4D4A-B3CE-89B05230D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8731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52B5F-8703-CC46-8043-ECB5A5F775B7}" type="datetimeFigureOut">
              <a:rPr lang="en-US" smtClean="0"/>
              <a:t>7/25/19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2A15F-10CF-4D4A-B3CE-89B05230D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0066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52B5F-8703-CC46-8043-ECB5A5F775B7}" type="datetimeFigureOut">
              <a:rPr lang="en-US" smtClean="0"/>
              <a:t>7/25/19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2A15F-10CF-4D4A-B3CE-89B05230D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8904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Shape 5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hape 5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63138476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652B5F-8703-CC46-8043-ECB5A5F775B7}" type="datetimeFigureOut">
              <a:rPr lang="en-US" smtClean="0"/>
              <a:t>7/25/19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32A15F-10CF-4D4A-B3CE-89B05230D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670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4" Type="http://schemas.openxmlformats.org/officeDocument/2006/relationships/diagramLayout" Target="../diagrams/layout1.xml"/><Relationship Id="rId5" Type="http://schemas.openxmlformats.org/officeDocument/2006/relationships/diagramQuickStyle" Target="../diagrams/quickStyle1.xml"/><Relationship Id="rId6" Type="http://schemas.openxmlformats.org/officeDocument/2006/relationships/diagramColors" Target="../diagrams/colors1.xml"/><Relationship Id="rId7" Type="http://schemas.microsoft.com/office/2007/relationships/diagramDrawing" Target="../diagrams/drawing1.xml"/><Relationship Id="rId8" Type="http://schemas.openxmlformats.org/officeDocument/2006/relationships/image" Target="../media/image1.jpeg"/><Relationship Id="rId9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Relationship Id="rId3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Relationship Id="rId3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png"/><Relationship Id="rId3" Type="http://schemas.openxmlformats.org/officeDocument/2006/relationships/image" Target="../media/image32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3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7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7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1067" y="1122363"/>
            <a:ext cx="11023600" cy="2387600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4800" dirty="0" smtClean="0"/>
              <a:t>Epidemiology of cervical cancer in India: Where do we stand today  </a:t>
            </a:r>
            <a:endParaRPr lang="en-US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754435"/>
            <a:ext cx="9144000" cy="1655762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dirty="0" err="1" smtClean="0"/>
              <a:t>Dr</a:t>
            </a:r>
            <a:r>
              <a:rPr lang="en-US" dirty="0" smtClean="0"/>
              <a:t> Seema Singhal </a:t>
            </a:r>
          </a:p>
          <a:p>
            <a:r>
              <a:rPr lang="en-US" dirty="0" smtClean="0"/>
              <a:t>Department of Obstetrics  and </a:t>
            </a:r>
            <a:r>
              <a:rPr lang="en-US" dirty="0" err="1" smtClean="0"/>
              <a:t>Gynaecology</a:t>
            </a:r>
            <a:r>
              <a:rPr lang="en-US" dirty="0" smtClean="0"/>
              <a:t> </a:t>
            </a:r>
          </a:p>
          <a:p>
            <a:r>
              <a:rPr lang="en-US" dirty="0" smtClean="0"/>
              <a:t>AIIMS New Delhi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0603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2756" y="232756"/>
            <a:ext cx="7232073" cy="1346662"/>
          </a:xfrm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 b="1" dirty="0" smtClean="0"/>
              <a:t>Cervical cancer disease burden </a:t>
            </a:r>
            <a:endParaRPr lang="en-US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28" name="Picture 4" descr="mage result for facing the challenge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644" y="1825625"/>
            <a:ext cx="3329940" cy="3078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india challange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0713" y="0"/>
            <a:ext cx="4433453" cy="166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467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5675"/>
          </a:xfrm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 dirty="0" smtClean="0"/>
              <a:t>Global Incidence and mortality in 2018 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600" y="1690688"/>
            <a:ext cx="5791200" cy="4351338"/>
          </a:xfrm>
          <a:prstGeom prst="rect">
            <a:avLst/>
          </a:prstGeom>
          <a:ln w="31750">
            <a:solidFill>
              <a:schemeClr val="accent1"/>
            </a:solidFill>
          </a:ln>
        </p:spPr>
      </p:pic>
      <p:pic>
        <p:nvPicPr>
          <p:cNvPr id="7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7733" y="1690688"/>
            <a:ext cx="5603437" cy="4351338"/>
          </a:xfrm>
          <a:ln w="28575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626398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India : Major contributor to global burden of cervical cancer 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444574"/>
            <a:ext cx="6024060" cy="3654513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800" y="2444574"/>
            <a:ext cx="5740400" cy="3702226"/>
          </a:xfr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518767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High mortality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018" y="1892127"/>
            <a:ext cx="5749643" cy="4454378"/>
          </a:xfrm>
          <a:ln>
            <a:solidFill>
              <a:srgbClr val="FF000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6403" y="1892127"/>
            <a:ext cx="5724172" cy="4351338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39283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30775"/>
          </a:xfrm>
          <a:solidFill>
            <a:schemeClr val="accent4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 dirty="0" smtClean="0"/>
              <a:t>Distribution of cervical cancer in India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503820"/>
            <a:ext cx="10515600" cy="5202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403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7999"/>
          </a:xfrm>
          <a:solidFill>
            <a:schemeClr val="accent4">
              <a:lumMod val="40000"/>
              <a:lumOff val="60000"/>
            </a:schemeClr>
          </a:solidFill>
        </p:spPr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766" y="0"/>
            <a:ext cx="109304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604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Distribution of cervical cancer in India and Trends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Peak age for cervical cancer incidence in India:  55-59 years.</a:t>
            </a:r>
          </a:p>
          <a:p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4659" y="2359959"/>
            <a:ext cx="7996518" cy="4498041"/>
          </a:xfrm>
          <a:prstGeom prst="rect">
            <a:avLst/>
          </a:prstGeom>
        </p:spPr>
      </p:pic>
      <p:sp>
        <p:nvSpPr>
          <p:cNvPr id="5" name="Explosion 2 4"/>
          <p:cNvSpPr/>
          <p:nvPr/>
        </p:nvSpPr>
        <p:spPr>
          <a:xfrm>
            <a:off x="8957733" y="3539065"/>
            <a:ext cx="3234268" cy="2472267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60 078 cases died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442309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237" y="1825625"/>
            <a:ext cx="9931526" cy="4351338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510"/>
            <a:ext cx="12192000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810427" y="1379349"/>
            <a:ext cx="15433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SEARO </a:t>
            </a:r>
            <a:r>
              <a:rPr lang="en-US" dirty="0" err="1" smtClean="0"/>
              <a:t>rgion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7345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3192087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574472"/>
            <a:ext cx="12192001" cy="3283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20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02623"/>
            <a:ext cx="12192000" cy="2550843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453466"/>
            <a:ext cx="12192000" cy="272626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1902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963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 adjusted Incidence rates per 100 000 women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3084" y="1752674"/>
            <a:ext cx="4992442" cy="4876726"/>
          </a:xfrm>
          <a:ln w="22225">
            <a:solidFill>
              <a:schemeClr val="accent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00" y="1752674"/>
            <a:ext cx="5033433" cy="4876726"/>
          </a:xfrm>
          <a:prstGeom prst="rect">
            <a:avLst/>
          </a:prstGeom>
          <a:ln w="25400">
            <a:solidFill>
              <a:schemeClr val="accent1"/>
            </a:solidFill>
          </a:ln>
        </p:spPr>
      </p:pic>
      <p:sp>
        <p:nvSpPr>
          <p:cNvPr id="3" name="Rectangle 2"/>
          <p:cNvSpPr/>
          <p:nvPr/>
        </p:nvSpPr>
        <p:spPr>
          <a:xfrm rot="-1380000">
            <a:off x="338667" y="2878667"/>
            <a:ext cx="11176859" cy="123613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dirty="0">
                <a:solidFill>
                  <a:schemeClr val="tx1"/>
                </a:solidFill>
              </a:rPr>
              <a:t>AAIR of </a:t>
            </a:r>
            <a:r>
              <a:rPr lang="en-US" sz="3600" dirty="0" err="1">
                <a:solidFill>
                  <a:schemeClr val="tx1"/>
                </a:solidFill>
              </a:rPr>
              <a:t>CaCx</a:t>
            </a:r>
            <a:r>
              <a:rPr lang="en-US" sz="3600" dirty="0">
                <a:solidFill>
                  <a:schemeClr val="tx1"/>
                </a:solidFill>
              </a:rPr>
              <a:t> varies widely between and within </a:t>
            </a:r>
            <a:r>
              <a:rPr lang="en-US" sz="3600" dirty="0" smtClean="0">
                <a:solidFill>
                  <a:schemeClr val="tx1"/>
                </a:solidFill>
              </a:rPr>
              <a:t>states</a:t>
            </a:r>
            <a:endParaRPr lang="en-US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004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3082" y="365126"/>
            <a:ext cx="11725836" cy="76442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sz="3100" b="1" dirty="0" smtClean="0"/>
              <a:t>Age </a:t>
            </a:r>
            <a:r>
              <a:rPr lang="en-US" sz="3100" b="1" dirty="0"/>
              <a:t>adjusted incidence rates of cervix uteri-females (rate per 100,000) in the various population based cancer registries.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6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555" y="1301674"/>
            <a:ext cx="4130404" cy="5088793"/>
          </a:xfrm>
          <a:prstGeom prst="rect">
            <a:avLst/>
          </a:prstGeom>
        </p:spPr>
      </p:pic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2864171"/>
              </p:ext>
            </p:extLst>
          </p:nvPr>
        </p:nvGraphicFramePr>
        <p:xfrm>
          <a:off x="4279256" y="1432589"/>
          <a:ext cx="81280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/>
                <a:gridCol w="4064000"/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en-US" dirty="0" smtClean="0"/>
                        <a:t>Cervical cancer is the leading incident cancer site 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Bangalore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27.3%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Chennai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25.4%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Guwahati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16.3%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Chandigarh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18.4%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7959" y="1301674"/>
            <a:ext cx="7664041" cy="5088793"/>
          </a:xfrm>
        </p:spPr>
      </p:pic>
      <p:sp>
        <p:nvSpPr>
          <p:cNvPr id="5" name="TextBox 4"/>
          <p:cNvSpPr txBox="1"/>
          <p:nvPr/>
        </p:nvSpPr>
        <p:spPr>
          <a:xfrm>
            <a:off x="5334000" y="6019800"/>
            <a:ext cx="1955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(NCRP/ HBCR, 2013) 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1680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Trends </a:t>
            </a:r>
            <a:r>
              <a:rPr lang="en-US" b="1" dirty="0"/>
              <a:t>in Cervical Cancer Incidence In Selected Countries (1975-2010)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9924" y="1825625"/>
            <a:ext cx="6772152" cy="4351338"/>
          </a:xfrm>
        </p:spPr>
      </p:pic>
    </p:spTree>
    <p:extLst>
      <p:ext uri="{BB962C8B-B14F-4D97-AF65-F5344CB8AC3E}">
        <p14:creationId xmlns:p14="http://schemas.microsoft.com/office/powerpoint/2010/main" val="653753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Annual percentage change for cervix uteri in Indian population based cancer registry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8094" y="1690687"/>
            <a:ext cx="8175812" cy="5140695"/>
          </a:xfrm>
          <a:prstGeom prst="rect">
            <a:avLst/>
          </a:prstGeom>
        </p:spPr>
      </p:pic>
      <p:sp>
        <p:nvSpPr>
          <p:cNvPr id="5" name="Explosion 2 4"/>
          <p:cNvSpPr/>
          <p:nvPr/>
        </p:nvSpPr>
        <p:spPr>
          <a:xfrm>
            <a:off x="5325029" y="1690687"/>
            <a:ext cx="6920753" cy="3024748"/>
          </a:xfrm>
          <a:prstGeom prst="irregularSeal2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All the population-based registries have shown a </a:t>
            </a:r>
            <a:endParaRPr lang="en-US" dirty="0" smtClean="0">
              <a:solidFill>
                <a:schemeClr val="tx1"/>
              </a:solidFill>
            </a:endParaRPr>
          </a:p>
          <a:p>
            <a:r>
              <a:rPr lang="en-US" dirty="0" smtClean="0">
                <a:solidFill>
                  <a:schemeClr val="tx1"/>
                </a:solidFill>
              </a:rPr>
              <a:t>persistent </a:t>
            </a:r>
            <a:r>
              <a:rPr lang="en-US" dirty="0">
                <a:solidFill>
                  <a:schemeClr val="tx1"/>
                </a:solidFill>
              </a:rPr>
              <a:t>decline in the age-adjusted rates even in the absence of a control program </a:t>
            </a:r>
          </a:p>
        </p:txBody>
      </p:sp>
      <p:sp>
        <p:nvSpPr>
          <p:cNvPr id="6" name="Rectangle 5"/>
          <p:cNvSpPr/>
          <p:nvPr/>
        </p:nvSpPr>
        <p:spPr>
          <a:xfrm>
            <a:off x="143435" y="2886643"/>
            <a:ext cx="1864659" cy="315585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/>
              <a:t>The mean annual percentage decrease in the average age-adjusted rate ranged from 1.81% to 3.48% among various registries.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4931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9231" y="1810127"/>
            <a:ext cx="10515600" cy="4351338"/>
          </a:xfrm>
        </p:spPr>
        <p:txBody>
          <a:bodyPr/>
          <a:lstStyle/>
          <a:p>
            <a:r>
              <a:rPr lang="en-US" sz="3600" dirty="0" smtClean="0"/>
              <a:t>In </a:t>
            </a:r>
            <a:r>
              <a:rPr lang="en-US" sz="3600" dirty="0"/>
              <a:t>Odisha, </a:t>
            </a:r>
            <a:r>
              <a:rPr lang="en-US" sz="3600" dirty="0" err="1"/>
              <a:t>CaCx</a:t>
            </a:r>
            <a:r>
              <a:rPr lang="en-US" sz="3600" dirty="0"/>
              <a:t> was the second most common cancer, with an increase in incidence of 3.1% from 2001 to </a:t>
            </a:r>
            <a:r>
              <a:rPr lang="en-US" sz="3600" dirty="0" smtClean="0"/>
              <a:t>2011.</a:t>
            </a:r>
          </a:p>
          <a:p>
            <a:pPr marL="0" indent="0">
              <a:buNone/>
            </a:pPr>
            <a:endParaRPr lang="en-US" sz="2400" i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2400" i="1" dirty="0" smtClean="0">
                <a:solidFill>
                  <a:srgbClr val="FF0000"/>
                </a:solidFill>
              </a:rPr>
              <a:t>Hussain </a:t>
            </a:r>
            <a:r>
              <a:rPr lang="en-US" sz="2400" i="1" dirty="0">
                <a:solidFill>
                  <a:srgbClr val="FF0000"/>
                </a:solidFill>
              </a:rPr>
              <a:t>MA, </a:t>
            </a:r>
            <a:r>
              <a:rPr lang="en-US" sz="2400" i="1" dirty="0" err="1">
                <a:solidFill>
                  <a:srgbClr val="FF0000"/>
                </a:solidFill>
              </a:rPr>
              <a:t>Pati</a:t>
            </a:r>
            <a:r>
              <a:rPr lang="en-US" sz="2400" i="1" dirty="0">
                <a:solidFill>
                  <a:srgbClr val="FF0000"/>
                </a:solidFill>
              </a:rPr>
              <a:t> S, Swain S, et al (2012). Pattern and trends of cancer in Odisha, India: a retrospective study. Asian Pac J Cancer </a:t>
            </a:r>
            <a:r>
              <a:rPr lang="en-US" sz="2400" i="1" dirty="0" err="1">
                <a:solidFill>
                  <a:srgbClr val="FF0000"/>
                </a:solidFill>
              </a:rPr>
              <a:t>Prev</a:t>
            </a:r>
            <a:r>
              <a:rPr lang="en-US" sz="2400" i="1" dirty="0">
                <a:solidFill>
                  <a:srgbClr val="FF0000"/>
                </a:solidFill>
              </a:rPr>
              <a:t>, </a:t>
            </a:r>
            <a:r>
              <a:rPr lang="en-US" sz="2400" b="1" i="1" dirty="0">
                <a:solidFill>
                  <a:srgbClr val="FF0000"/>
                </a:solidFill>
              </a:rPr>
              <a:t>13</a:t>
            </a:r>
            <a:r>
              <a:rPr lang="en-US" sz="2400" i="1" dirty="0">
                <a:solidFill>
                  <a:srgbClr val="FF0000"/>
                </a:solidFill>
              </a:rPr>
              <a:t>, 6333-36 </a:t>
            </a:r>
            <a:r>
              <a:rPr lang="en-US" dirty="0" smtClean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0483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2999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Time trends of cervical cancer in India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1426614"/>
            <a:ext cx="5285927" cy="2331503"/>
          </a:xfr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752" y="4189616"/>
            <a:ext cx="5199652" cy="216258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5868" y="3973484"/>
            <a:ext cx="5707817" cy="253607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9412941" y="1374588"/>
            <a:ext cx="264074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Cervical cancer rates among women in the 30–64 age group decreased by 1.8% per year on average but still accounted for 16% of the total female cancer burden</a:t>
            </a:r>
            <a:r>
              <a:rPr lang="en-US" dirty="0" smtClean="0"/>
              <a:t>. </a:t>
            </a:r>
            <a:endParaRPr lang="en-US" dirty="0"/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089400" y="4419600"/>
            <a:ext cx="1193800" cy="3693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70-80%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9702800" y="4419600"/>
            <a:ext cx="1092200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10-15%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0" y="6509559"/>
            <a:ext cx="12395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 err="1">
                <a:solidFill>
                  <a:srgbClr val="FF0000"/>
                </a:solidFill>
              </a:rPr>
              <a:t>Satija</a:t>
            </a:r>
            <a:r>
              <a:rPr lang="en-US" sz="1400" i="1" dirty="0">
                <a:solidFill>
                  <a:srgbClr val="FF0000"/>
                </a:solidFill>
              </a:rPr>
              <a:t> A. Cervical cancer in India. South Asia </a:t>
            </a:r>
            <a:r>
              <a:rPr lang="en-US" sz="1400" i="1" dirty="0" err="1">
                <a:solidFill>
                  <a:srgbClr val="FF0000"/>
                </a:solidFill>
              </a:rPr>
              <a:t>centre</a:t>
            </a:r>
            <a:r>
              <a:rPr lang="en-US" sz="1400" i="1" dirty="0">
                <a:solidFill>
                  <a:srgbClr val="FF0000"/>
                </a:solidFill>
              </a:rPr>
              <a:t> for chronic disease. Available from: http://</a:t>
            </a:r>
            <a:r>
              <a:rPr lang="en-US" sz="1400" i="1" dirty="0" err="1">
                <a:solidFill>
                  <a:srgbClr val="FF0000"/>
                </a:solidFill>
              </a:rPr>
              <a:t>sancd.org</a:t>
            </a:r>
            <a:r>
              <a:rPr lang="en-US" sz="1400" i="1" dirty="0">
                <a:solidFill>
                  <a:srgbClr val="FF0000"/>
                </a:solidFill>
              </a:rPr>
              <a:t>/uploads/pdf/</a:t>
            </a:r>
            <a:r>
              <a:rPr lang="en-US" sz="1400" i="1" dirty="0" err="1">
                <a:solidFill>
                  <a:srgbClr val="FF0000"/>
                </a:solidFill>
              </a:rPr>
              <a:t>cervical_cancer.pdf</a:t>
            </a:r>
            <a:r>
              <a:rPr lang="en-US" sz="1400" i="1" dirty="0">
                <a:solidFill>
                  <a:srgbClr val="FF0000"/>
                </a:solidFill>
              </a:rPr>
              <a:t>. Accessed February16, 2014.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7338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81784"/>
          </a:xfrm>
        </p:spPr>
        <p:txBody>
          <a:bodyPr/>
          <a:lstStyle/>
          <a:p>
            <a:r>
              <a:rPr lang="en-US" dirty="0" smtClean="0"/>
              <a:t>Prevalence of risk factors for cervical cancer 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65" y="1496292"/>
            <a:ext cx="11272059" cy="5203766"/>
          </a:xfr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990111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itle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844550"/>
          </a:xfrm>
        </p:spPr>
        <p:txBody>
          <a:bodyPr/>
          <a:lstStyle/>
          <a:p>
            <a:r>
              <a:rPr lang="en-US" altLang="en-US">
                <a:ea typeface="ＭＳ Ｐゴシック" charset="-128"/>
              </a:rPr>
              <a:t>Risk Factors for ca cervix </a:t>
            </a:r>
          </a:p>
        </p:txBody>
      </p:sp>
      <p:pic>
        <p:nvPicPr>
          <p:cNvPr id="35842" name="Content Placeholder 3" descr="Snip20160524_8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65" b="-380"/>
          <a:stretch>
            <a:fillRect/>
          </a:stretch>
        </p:blipFill>
        <p:spPr>
          <a:xfrm>
            <a:off x="5459414" y="1531939"/>
            <a:ext cx="4967287" cy="5005387"/>
          </a:xfrm>
          <a:ln>
            <a:solidFill>
              <a:schemeClr val="accent2"/>
            </a:solidFill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1657351" y="1119189"/>
            <a:ext cx="2671763" cy="115252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en-US" dirty="0"/>
              <a:t>Cervical cancer rates are higher in rural </a:t>
            </a:r>
            <a:r>
              <a:rPr lang="en-US" dirty="0" err="1"/>
              <a:t>vs</a:t>
            </a:r>
            <a:r>
              <a:rPr lang="en-US" dirty="0"/>
              <a:t> urban populations </a:t>
            </a:r>
          </a:p>
        </p:txBody>
      </p:sp>
      <p:sp>
        <p:nvSpPr>
          <p:cNvPr id="6" name="Rectangle 5"/>
          <p:cNvSpPr/>
          <p:nvPr/>
        </p:nvSpPr>
        <p:spPr>
          <a:xfrm>
            <a:off x="1657351" y="2352676"/>
            <a:ext cx="2671763" cy="1211263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dirty="0"/>
              <a:t>Sexual Promiscuity</a:t>
            </a:r>
          </a:p>
        </p:txBody>
      </p:sp>
      <p:sp>
        <p:nvSpPr>
          <p:cNvPr id="7" name="Rectangle 6"/>
          <p:cNvSpPr/>
          <p:nvPr/>
        </p:nvSpPr>
        <p:spPr>
          <a:xfrm>
            <a:off x="1804989" y="3702050"/>
            <a:ext cx="2524125" cy="960438"/>
          </a:xfrm>
          <a:prstGeom prst="rect">
            <a:avLst/>
          </a:prstGeom>
          <a:solidFill>
            <a:schemeClr val="accent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en-US" sz="2800" dirty="0"/>
              <a:t>Poor Hygiene </a:t>
            </a:r>
          </a:p>
        </p:txBody>
      </p:sp>
      <p:sp>
        <p:nvSpPr>
          <p:cNvPr id="8" name="Rectangle 7"/>
          <p:cNvSpPr/>
          <p:nvPr/>
        </p:nvSpPr>
        <p:spPr>
          <a:xfrm>
            <a:off x="1804989" y="4806950"/>
            <a:ext cx="2524125" cy="1906588"/>
          </a:xfrm>
          <a:prstGeom prst="rect">
            <a:avLst/>
          </a:prstGeom>
          <a:solidFill>
            <a:srgbClr val="FCD5B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>
              <a:buFont typeface="Arial"/>
              <a:buChar char="•"/>
              <a:defRPr/>
            </a:pPr>
            <a:r>
              <a:rPr lang="en-US" sz="2000" dirty="0">
                <a:solidFill>
                  <a:srgbClr val="8064A2"/>
                </a:solidFill>
              </a:rPr>
              <a:t>Lack of awareness of risk factors </a:t>
            </a:r>
          </a:p>
          <a:p>
            <a:pPr marL="342900" indent="-342900">
              <a:buFont typeface="Arial"/>
              <a:buChar char="•"/>
              <a:defRPr/>
            </a:pPr>
            <a:r>
              <a:rPr lang="en-US" sz="2000" dirty="0">
                <a:solidFill>
                  <a:srgbClr val="8064A2"/>
                </a:solidFill>
              </a:rPr>
              <a:t> Low socio economic status,</a:t>
            </a:r>
          </a:p>
          <a:p>
            <a:pPr marL="342900" indent="-342900">
              <a:buFont typeface="Arial"/>
              <a:buChar char="•"/>
              <a:defRPr/>
            </a:pPr>
            <a:r>
              <a:rPr lang="en-US" sz="2000" dirty="0">
                <a:solidFill>
                  <a:srgbClr val="8064A2"/>
                </a:solidFill>
              </a:rPr>
              <a:t> Poor education</a:t>
            </a:r>
          </a:p>
        </p:txBody>
      </p:sp>
    </p:spTree>
    <p:extLst>
      <p:ext uri="{BB962C8B-B14F-4D97-AF65-F5344CB8AC3E}">
        <p14:creationId xmlns:p14="http://schemas.microsoft.com/office/powerpoint/2010/main" val="80739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HPV agent types </a:t>
            </a:r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1054" y="1825625"/>
            <a:ext cx="9409891" cy="4351338"/>
          </a:xfrm>
        </p:spPr>
      </p:pic>
      <p:sp>
        <p:nvSpPr>
          <p:cNvPr id="5" name="Oval 4"/>
          <p:cNvSpPr/>
          <p:nvPr/>
        </p:nvSpPr>
        <p:spPr>
          <a:xfrm>
            <a:off x="4959459" y="3518115"/>
            <a:ext cx="2960176" cy="526943"/>
          </a:xfrm>
          <a:prstGeom prst="ellipse">
            <a:avLst/>
          </a:prstGeom>
          <a:noFill/>
          <a:ln w="476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5198176" y="2451840"/>
            <a:ext cx="2482741" cy="609600"/>
          </a:xfrm>
          <a:prstGeom prst="ellipse">
            <a:avLst/>
          </a:pr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167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982" y="0"/>
            <a:ext cx="11840705" cy="2844800"/>
          </a:xfrm>
          <a:ln>
            <a:solidFill>
              <a:srgbClr val="FF000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3287" y="3068664"/>
            <a:ext cx="7772400" cy="378933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246536" y="3564610"/>
            <a:ext cx="7625166" cy="914400"/>
          </a:xfrm>
          <a:prstGeom prst="rect">
            <a:avLst/>
          </a:prstGeom>
          <a:noFill/>
          <a:ln w="508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54982" y="3192651"/>
            <a:ext cx="3890076" cy="351811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HPV DNA was detected in 95% of invasive cancers (113/119) and 91% of CINs (10/11). </a:t>
            </a:r>
            <a:endParaRPr lang="en-US" dirty="0" smtClean="0">
              <a:solidFill>
                <a:schemeClr val="tx1"/>
              </a:solidFill>
            </a:endParaRPr>
          </a:p>
          <a:p>
            <a:pPr marL="285750" indent="-285750">
              <a:buFont typeface="Arial" charset="0"/>
              <a:buChar char="•"/>
            </a:pPr>
            <a:endParaRPr lang="en-US" dirty="0" smtClean="0">
              <a:solidFill>
                <a:schemeClr val="tx1"/>
              </a:solidFill>
            </a:endParaRPr>
          </a:p>
          <a:p>
            <a:pPr marL="285750" indent="-285750">
              <a:buFont typeface="Arial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A </a:t>
            </a:r>
            <a:r>
              <a:rPr lang="en-US" dirty="0">
                <a:solidFill>
                  <a:schemeClr val="tx1"/>
                </a:solidFill>
              </a:rPr>
              <a:t>single HPV type was found in 100 women (77%), and mixed infections were found in 23 women (18%). </a:t>
            </a:r>
            <a:endParaRPr lang="en-US" dirty="0" smtClean="0">
              <a:solidFill>
                <a:schemeClr val="tx1"/>
              </a:solidFill>
            </a:endParaRPr>
          </a:p>
          <a:p>
            <a:pPr marL="285750" indent="-285750">
              <a:buFont typeface="Arial" charset="0"/>
              <a:buChar char="•"/>
            </a:pPr>
            <a:endParaRPr lang="en-US" dirty="0">
              <a:solidFill>
                <a:schemeClr val="tx1"/>
              </a:solidFill>
            </a:endParaRPr>
          </a:p>
          <a:p>
            <a:pPr marL="285750" indent="-285750">
              <a:buFont typeface="Arial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HPV </a:t>
            </a:r>
            <a:r>
              <a:rPr lang="en-US" dirty="0">
                <a:solidFill>
                  <a:schemeClr val="tx1"/>
                </a:solidFill>
              </a:rPr>
              <a:t>16 (60%) and HPV 18 (14%) were the most frequent </a:t>
            </a:r>
            <a:r>
              <a:rPr lang="en-US" dirty="0" smtClean="0">
                <a:solidFill>
                  <a:schemeClr val="tx1"/>
                </a:solidFill>
              </a:rPr>
              <a:t>types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8358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77875"/>
          </a:xfrm>
        </p:spPr>
        <p:txBody>
          <a:bodyPr/>
          <a:lstStyle/>
          <a:p>
            <a:r>
              <a:rPr lang="en-US" dirty="0" smtClean="0"/>
              <a:t>High HPV prevalence in India 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1178404"/>
              </p:ext>
            </p:extLst>
          </p:nvPr>
        </p:nvGraphicFramePr>
        <p:xfrm>
          <a:off x="609598" y="1143002"/>
          <a:ext cx="11463582" cy="530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1194"/>
                <a:gridCol w="3821194"/>
                <a:gridCol w="3821194"/>
              </a:tblGrid>
              <a:tr h="762957"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Women</a:t>
                      </a:r>
                      <a:r>
                        <a:rPr lang="en-US" sz="2400" baseline="0" dirty="0" smtClean="0"/>
                        <a:t> without cervical cancer 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Women</a:t>
                      </a:r>
                      <a:r>
                        <a:rPr lang="en-US" sz="2400" baseline="0" dirty="0" smtClean="0"/>
                        <a:t> with benign cervical cytology  </a:t>
                      </a:r>
                      <a:endParaRPr lang="en-US" sz="2400" dirty="0"/>
                    </a:p>
                  </a:txBody>
                  <a:tcPr/>
                </a:tc>
              </a:tr>
              <a:tr h="423865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World 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9-13%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</a:tr>
              <a:tr h="423865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India 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7.5-16.9%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9.9%-16.6%</a:t>
                      </a:r>
                      <a:endParaRPr lang="en-US" sz="2400" dirty="0"/>
                    </a:p>
                  </a:txBody>
                  <a:tcPr/>
                </a:tc>
              </a:tr>
              <a:tr h="1441141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India (sex workers)</a:t>
                      </a:r>
                    </a:p>
                    <a:p>
                      <a:r>
                        <a:rPr lang="en-US" sz="2400" dirty="0" smtClean="0"/>
                        <a:t>Urban slum ( Mumbai)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25%</a:t>
                      </a:r>
                    </a:p>
                    <a:p>
                      <a:r>
                        <a:rPr lang="en-US" sz="2400" dirty="0" smtClean="0"/>
                        <a:t>32.3%</a:t>
                      </a:r>
                    </a:p>
                    <a:p>
                      <a:endParaRPr lang="en-US" sz="2400" dirty="0" smtClean="0"/>
                    </a:p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/>
                </a:tc>
              </a:tr>
              <a:tr h="76295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India (HIV positive women</a:t>
                      </a:r>
                      <a:r>
                        <a:rPr lang="en-US" sz="2400" baseline="0" dirty="0" smtClean="0"/>
                        <a:t> )</a:t>
                      </a:r>
                      <a:endParaRPr lang="en-US" sz="2400" dirty="0" smtClean="0"/>
                    </a:p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/>
                        <a:t>41.7%-56%</a:t>
                      </a:r>
                    </a:p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</a:tr>
              <a:tr h="1102049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North vs South India 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No significant difference </a:t>
                      </a:r>
                    </a:p>
                    <a:p>
                      <a:r>
                        <a:rPr lang="en-US" sz="2400" dirty="0" smtClean="0"/>
                        <a:t>North India (16,45)</a:t>
                      </a:r>
                    </a:p>
                    <a:p>
                      <a:r>
                        <a:rPr lang="en-US" sz="2400" dirty="0" smtClean="0"/>
                        <a:t>South India (35)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8477573" y="3456122"/>
            <a:ext cx="3564609" cy="307776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i="1" dirty="0" smtClean="0">
                <a:solidFill>
                  <a:srgbClr val="FF0000"/>
                </a:solidFill>
              </a:rPr>
              <a:t>Reference </a:t>
            </a:r>
          </a:p>
          <a:p>
            <a:endParaRPr lang="en-US" sz="1400" i="1" dirty="0">
              <a:solidFill>
                <a:srgbClr val="FF0000"/>
              </a:solidFill>
            </a:endParaRPr>
          </a:p>
          <a:p>
            <a:r>
              <a:rPr lang="en-US" sz="1400" i="1" dirty="0" err="1" smtClean="0">
                <a:solidFill>
                  <a:srgbClr val="FF0000"/>
                </a:solidFill>
              </a:rPr>
              <a:t>Sreedevi</a:t>
            </a:r>
            <a:r>
              <a:rPr lang="en-US" sz="1400" i="1" dirty="0" smtClean="0">
                <a:solidFill>
                  <a:srgbClr val="FF0000"/>
                </a:solidFill>
              </a:rPr>
              <a:t> A et al,. </a:t>
            </a:r>
            <a:r>
              <a:rPr lang="en-US" sz="1400" i="1" dirty="0">
                <a:solidFill>
                  <a:srgbClr val="FF0000"/>
                </a:solidFill>
              </a:rPr>
              <a:t>E</a:t>
            </a:r>
            <a:r>
              <a:rPr lang="en-US" sz="1400" i="1" dirty="0" smtClean="0">
                <a:solidFill>
                  <a:srgbClr val="FF0000"/>
                </a:solidFill>
              </a:rPr>
              <a:t>pidemiology </a:t>
            </a:r>
            <a:r>
              <a:rPr lang="en-US" sz="1400" i="1" dirty="0">
                <a:solidFill>
                  <a:srgbClr val="FF0000"/>
                </a:solidFill>
              </a:rPr>
              <a:t>of cervical cancer with special focus on </a:t>
            </a:r>
            <a:r>
              <a:rPr lang="en-US" sz="1400" i="1" dirty="0" smtClean="0">
                <a:solidFill>
                  <a:srgbClr val="FF0000"/>
                </a:solidFill>
              </a:rPr>
              <a:t>India. </a:t>
            </a:r>
            <a:r>
              <a:rPr lang="en-US" sz="1400" i="1" dirty="0">
                <a:solidFill>
                  <a:srgbClr val="FF0000"/>
                </a:solidFill>
              </a:rPr>
              <a:t>International Journal of Women’s Health 2015:7 </a:t>
            </a:r>
            <a:r>
              <a:rPr lang="en-US" sz="1400" i="1" dirty="0" smtClean="0">
                <a:solidFill>
                  <a:srgbClr val="FF0000"/>
                </a:solidFill>
              </a:rPr>
              <a:t>405–414</a:t>
            </a:r>
          </a:p>
          <a:p>
            <a:r>
              <a:rPr lang="en-US" sz="1400" i="1" dirty="0" err="1">
                <a:solidFill>
                  <a:srgbClr val="FF0000"/>
                </a:solidFill>
              </a:rPr>
              <a:t>Bhatla</a:t>
            </a:r>
            <a:r>
              <a:rPr lang="en-US" sz="1400" i="1" dirty="0">
                <a:solidFill>
                  <a:srgbClr val="FF0000"/>
                </a:solidFill>
              </a:rPr>
              <a:t> N, Lal N, </a:t>
            </a:r>
            <a:r>
              <a:rPr lang="en-US" sz="1400" i="1" dirty="0" err="1">
                <a:solidFill>
                  <a:srgbClr val="FF0000"/>
                </a:solidFill>
              </a:rPr>
              <a:t>Bao</a:t>
            </a:r>
            <a:r>
              <a:rPr lang="en-US" sz="1400" i="1" dirty="0">
                <a:solidFill>
                  <a:srgbClr val="FF0000"/>
                </a:solidFill>
              </a:rPr>
              <a:t> YP, et al. A meta-analysis of human papilloma- virus type-distribution in women from South Asia: implications for vaccination. Vaccine. 2008;26(23):2811–2817. </a:t>
            </a:r>
          </a:p>
          <a:p>
            <a:r>
              <a:rPr lang="en-US" dirty="0" smtClean="0"/>
              <a:t> </a:t>
            </a:r>
            <a:endParaRPr lang="en-US" dirty="0"/>
          </a:p>
          <a:p>
            <a:r>
              <a:rPr lang="en-US" dirty="0" smtClean="0"/>
              <a:t>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261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29722"/>
          </a:xfrm>
        </p:spPr>
        <p:txBody>
          <a:bodyPr/>
          <a:lstStyle/>
          <a:p>
            <a:r>
              <a:rPr lang="en-US" dirty="0" smtClean="0"/>
              <a:t>High persistence rates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78969" y="1580827"/>
            <a:ext cx="5740831" cy="4060556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A prospective study in Delhi indicated that persistence was higher for high-risk HPV type and the highest rate of persistence was found in types 16, 45, 67, 31, 51, 59. </a:t>
            </a:r>
          </a:p>
          <a:p>
            <a:r>
              <a:rPr lang="en-US" dirty="0"/>
              <a:t>Among the high-risk types, the mean duration of persistence due to HPV-16 was 12.5 months. </a:t>
            </a:r>
            <a:endParaRPr lang="en-US" dirty="0" smtClean="0"/>
          </a:p>
          <a:p>
            <a:r>
              <a:rPr lang="en-US" dirty="0" smtClean="0"/>
              <a:t>Prevalence </a:t>
            </a:r>
            <a:r>
              <a:rPr lang="en-US" dirty="0"/>
              <a:t>of HPV-18 was greater than that of HPV-16, although HPV-16 was associated more frequently with </a:t>
            </a:r>
            <a:r>
              <a:rPr lang="en-US" dirty="0" smtClean="0"/>
              <a:t>HSIL. 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6460" y="1825625"/>
            <a:ext cx="4813080" cy="435133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extBox 1"/>
          <p:cNvSpPr txBox="1"/>
          <p:nvPr/>
        </p:nvSpPr>
        <p:spPr>
          <a:xfrm>
            <a:off x="278969" y="5641383"/>
            <a:ext cx="574083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err="1">
                <a:solidFill>
                  <a:srgbClr val="FF0000"/>
                </a:solidFill>
              </a:rPr>
              <a:t>Datta</a:t>
            </a:r>
            <a:r>
              <a:rPr lang="en-US" i="1" dirty="0">
                <a:solidFill>
                  <a:srgbClr val="FF0000"/>
                </a:solidFill>
              </a:rPr>
              <a:t> P, </a:t>
            </a:r>
            <a:r>
              <a:rPr lang="en-US" i="1" dirty="0" err="1">
                <a:solidFill>
                  <a:srgbClr val="FF0000"/>
                </a:solidFill>
              </a:rPr>
              <a:t>Bhatla</a:t>
            </a:r>
            <a:r>
              <a:rPr lang="en-US" i="1" dirty="0">
                <a:solidFill>
                  <a:srgbClr val="FF0000"/>
                </a:solidFill>
              </a:rPr>
              <a:t> N, Pandey RM, et al. Type-specific incidence and per- </a:t>
            </a:r>
            <a:r>
              <a:rPr lang="en-US" i="1" dirty="0" err="1">
                <a:solidFill>
                  <a:srgbClr val="FF0000"/>
                </a:solidFill>
              </a:rPr>
              <a:t>sistence</a:t>
            </a:r>
            <a:r>
              <a:rPr lang="en-US" i="1" dirty="0">
                <a:solidFill>
                  <a:srgbClr val="FF0000"/>
                </a:solidFill>
              </a:rPr>
              <a:t> of HPV infection among young women: a prospective study in North India. Asian Pac J Cancer Prev. 2012;13(3):1019–1024.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0544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 </a:t>
            </a:r>
            <a:r>
              <a:rPr lang="en-US" dirty="0"/>
              <a:t>coverage </a:t>
            </a:r>
            <a:r>
              <a:rPr lang="en-US" dirty="0" smtClean="0">
                <a:effectLst/>
              </a:rPr>
              <a:t/>
            </a:r>
            <a:br>
              <a:rPr lang="en-US" dirty="0" smtClean="0">
                <a:effectLst/>
              </a:rPr>
            </a:b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700" y="1690688"/>
            <a:ext cx="9118600" cy="1917700"/>
          </a:xfrm>
        </p:spPr>
      </p:pic>
      <p:sp>
        <p:nvSpPr>
          <p:cNvPr id="5" name="TextBox 4"/>
          <p:cNvSpPr txBox="1"/>
          <p:nvPr/>
        </p:nvSpPr>
        <p:spPr>
          <a:xfrm>
            <a:off x="315885" y="4256116"/>
            <a:ext cx="10773294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Effective coverage: </a:t>
            </a:r>
            <a:r>
              <a:rPr lang="en-US" sz="2400" dirty="0"/>
              <a:t>The proportion of eligible women (25-64 years) who report having had a pelvic exam and Pap smear in the past three years </a:t>
            </a:r>
            <a:endParaRPr lang="en-US" sz="2400" dirty="0" smtClean="0"/>
          </a:p>
          <a:p>
            <a:r>
              <a:rPr lang="en-US" sz="2400" dirty="0" smtClean="0"/>
              <a:t>Crude coverage : The </a:t>
            </a:r>
            <a:r>
              <a:rPr lang="en-US" sz="2400" dirty="0"/>
              <a:t>proportion of women (25-64 years) who report having had a pelvic exam (regardless of when the exam occurred) </a:t>
            </a:r>
            <a:endParaRPr lang="en-US" sz="2400" dirty="0" smtClean="0"/>
          </a:p>
          <a:p>
            <a:endParaRPr lang="en-US" dirty="0">
              <a:effectLst/>
            </a:endParaRPr>
          </a:p>
          <a:p>
            <a:endParaRPr lang="en-US" dirty="0" smtClean="0">
              <a:effectLst/>
            </a:endParaRPr>
          </a:p>
          <a:p>
            <a:r>
              <a:rPr lang="en-US" i="1" dirty="0">
                <a:solidFill>
                  <a:srgbClr val="FF0000"/>
                </a:solidFill>
              </a:rPr>
              <a:t>Data for the UK, the US for 2010; Data for India and China for 2008. Source: International Cancer Screening Network; </a:t>
            </a:r>
            <a:r>
              <a:rPr lang="en-US" i="1" dirty="0" err="1">
                <a:solidFill>
                  <a:srgbClr val="FF0000"/>
                </a:solidFill>
              </a:rPr>
              <a:t>Gakidou</a:t>
            </a:r>
            <a:r>
              <a:rPr lang="en-US" i="1" dirty="0">
                <a:solidFill>
                  <a:srgbClr val="FF0000"/>
                </a:solidFill>
              </a:rPr>
              <a:t> et al, 2008 </a:t>
            </a:r>
            <a:endParaRPr lang="en-US" i="1" dirty="0" smtClean="0">
              <a:solidFill>
                <a:srgbClr val="FF0000"/>
              </a:solidFill>
              <a:effectLst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9570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Poor detection rates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81" y="1825625"/>
            <a:ext cx="9593732" cy="4351338"/>
          </a:xfrm>
        </p:spPr>
      </p:pic>
      <p:sp>
        <p:nvSpPr>
          <p:cNvPr id="5" name="TextBox 4"/>
          <p:cNvSpPr txBox="1"/>
          <p:nvPr/>
        </p:nvSpPr>
        <p:spPr>
          <a:xfrm>
            <a:off x="3458095" y="6051665"/>
            <a:ext cx="1097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USA</a:t>
            </a:r>
            <a:endParaRPr lang="en-US" b="1" dirty="0"/>
          </a:p>
        </p:txBody>
      </p:sp>
      <p:sp>
        <p:nvSpPr>
          <p:cNvPr id="6" name="TextBox 5"/>
          <p:cNvSpPr txBox="1"/>
          <p:nvPr/>
        </p:nvSpPr>
        <p:spPr>
          <a:xfrm>
            <a:off x="4907278" y="6071064"/>
            <a:ext cx="1097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UK</a:t>
            </a:r>
            <a:endParaRPr lang="en-US" b="1" dirty="0"/>
          </a:p>
        </p:txBody>
      </p:sp>
      <p:sp>
        <p:nvSpPr>
          <p:cNvPr id="7" name="TextBox 6"/>
          <p:cNvSpPr txBox="1"/>
          <p:nvPr/>
        </p:nvSpPr>
        <p:spPr>
          <a:xfrm>
            <a:off x="6450679" y="6051670"/>
            <a:ext cx="7761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China </a:t>
            </a:r>
            <a:endParaRPr lang="en-US" b="1" dirty="0"/>
          </a:p>
        </p:txBody>
      </p:sp>
      <p:sp>
        <p:nvSpPr>
          <p:cNvPr id="8" name="TextBox 7"/>
          <p:cNvSpPr txBox="1"/>
          <p:nvPr/>
        </p:nvSpPr>
        <p:spPr>
          <a:xfrm>
            <a:off x="7816746" y="6071065"/>
            <a:ext cx="1097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India </a:t>
            </a:r>
            <a:endParaRPr lang="en-US" b="1" dirty="0"/>
          </a:p>
        </p:txBody>
      </p:sp>
      <p:sp>
        <p:nvSpPr>
          <p:cNvPr id="9" name="TextBox 8"/>
          <p:cNvSpPr txBox="1"/>
          <p:nvPr/>
        </p:nvSpPr>
        <p:spPr>
          <a:xfrm>
            <a:off x="8914027" y="6037815"/>
            <a:ext cx="1626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Cancer center</a:t>
            </a:r>
          </a:p>
          <a:p>
            <a:r>
              <a:rPr lang="en-US" b="1" dirty="0" smtClean="0"/>
              <a:t> ( India Metro)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099591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81785"/>
          </a:xfrm>
        </p:spPr>
        <p:txBody>
          <a:bodyPr/>
          <a:lstStyle/>
          <a:p>
            <a:r>
              <a:rPr lang="en-US" dirty="0" smtClean="0"/>
              <a:t>Survival rates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1" y="1446415"/>
            <a:ext cx="6763110" cy="5237607"/>
          </a:xfrm>
        </p:spPr>
      </p:pic>
      <p:sp>
        <p:nvSpPr>
          <p:cNvPr id="5" name="Rectangle 4"/>
          <p:cNvSpPr/>
          <p:nvPr/>
        </p:nvSpPr>
        <p:spPr>
          <a:xfrm>
            <a:off x="8578735" y="2111433"/>
            <a:ext cx="3374967" cy="167917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>In addition, cervical cancer survival rates in India also shows a wide variation ranging </a:t>
            </a:r>
            <a:r>
              <a:rPr lang="en-US" dirty="0" smtClean="0"/>
              <a:t> </a:t>
            </a:r>
            <a:r>
              <a:rPr lang="en-US" dirty="0"/>
              <a:t>from 59.6% in Chennai to 34.5% in Bhopal. </a:t>
            </a:r>
          </a:p>
          <a:p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838200" y="4866468"/>
            <a:ext cx="6012051" cy="24797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28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26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38201" y="178593"/>
            <a:ext cx="10289582" cy="4734369"/>
          </a:xfrm>
          <a:prstGeom prst="rect">
            <a:avLst/>
          </a:prstGeom>
          <a:ln w="12700">
            <a:miter lim="400000"/>
          </a:ln>
        </p:spPr>
      </p:pic>
      <p:sp>
        <p:nvSpPr>
          <p:cNvPr id="227" name="Rectangle 3"/>
          <p:cNvSpPr/>
          <p:nvPr/>
        </p:nvSpPr>
        <p:spPr>
          <a:xfrm>
            <a:off x="838201" y="5282860"/>
            <a:ext cx="10289582" cy="656463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35719" tIns="35719" rIns="35719" bIns="35719" anchor="ctr">
            <a:spAutoFit/>
          </a:bodyPr>
          <a:lstStyle>
            <a:lvl1pPr>
              <a:defRPr sz="54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rPr lang="en-US" sz="3797" dirty="0" smtClean="0"/>
              <a:t>                         </a:t>
            </a:r>
            <a:r>
              <a:rPr sz="3797" dirty="0" smtClean="0"/>
              <a:t>NON-  </a:t>
            </a:r>
            <a:r>
              <a:rPr sz="3797" dirty="0"/>
              <a:t>PARTICIPATION </a:t>
            </a:r>
          </a:p>
        </p:txBody>
      </p:sp>
    </p:spTree>
    <p:extLst>
      <p:ext uri="{BB962C8B-B14F-4D97-AF65-F5344CB8AC3E}">
        <p14:creationId xmlns:p14="http://schemas.microsoft.com/office/powerpoint/2010/main" val="70217645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Limitations of available data 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79502926"/>
              </p:ext>
            </p:extLst>
          </p:nvPr>
        </p:nvGraphicFramePr>
        <p:xfrm>
          <a:off x="838200" y="1701637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Explosion 2 4"/>
          <p:cNvSpPr/>
          <p:nvPr/>
        </p:nvSpPr>
        <p:spPr>
          <a:xfrm>
            <a:off x="1486015" y="1380565"/>
            <a:ext cx="3980328" cy="1990164"/>
          </a:xfrm>
          <a:prstGeom prst="irregularSeal2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cover only 7% of the Indian population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7232920" y="1260226"/>
            <a:ext cx="2138082" cy="133602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under-represent the rural, northern and eastern regions of the country.</a:t>
            </a:r>
          </a:p>
        </p:txBody>
      </p:sp>
      <p:sp>
        <p:nvSpPr>
          <p:cNvPr id="7" name="Explosion 2 6"/>
          <p:cNvSpPr/>
          <p:nvPr/>
        </p:nvSpPr>
        <p:spPr>
          <a:xfrm>
            <a:off x="8388837" y="3203287"/>
            <a:ext cx="4303060" cy="2348754"/>
          </a:xfrm>
          <a:prstGeom prst="irregularSeal2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mainly derived from the </a:t>
            </a:r>
            <a:r>
              <a:rPr lang="en-US" dirty="0" smtClean="0">
                <a:solidFill>
                  <a:schemeClr val="tx1"/>
                </a:solidFill>
              </a:rPr>
              <a:t>west, south and central  </a:t>
            </a:r>
            <a:r>
              <a:rPr lang="en-US" dirty="0">
                <a:solidFill>
                  <a:schemeClr val="tx1"/>
                </a:solidFill>
              </a:rPr>
              <a:t>of the country</a:t>
            </a:r>
          </a:p>
        </p:txBody>
      </p:sp>
      <p:pic>
        <p:nvPicPr>
          <p:cNvPr id="8" name="Picture 2" descr="mage result for false joy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05" r="5055" b="9304"/>
          <a:stretch/>
        </p:blipFill>
        <p:spPr bwMode="auto">
          <a:xfrm>
            <a:off x="5304757" y="3485907"/>
            <a:ext cx="2066471" cy="1578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170481" y="4906304"/>
            <a:ext cx="2960177" cy="64573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mainly derived from the west and south of the country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3234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Essential to understand epidemiology of ca cervix in order to prioritize the needs</a:t>
            </a:r>
          </a:p>
          <a:p>
            <a:r>
              <a:rPr lang="en-US" sz="3200" dirty="0" smtClean="0"/>
              <a:t> </a:t>
            </a:r>
            <a:r>
              <a:rPr lang="en-US" sz="3200" dirty="0"/>
              <a:t>Mortality statistics and trends in cervical cancer are lacking due to inadequate and incomplete </a:t>
            </a:r>
            <a:r>
              <a:rPr lang="en-US" sz="3200" dirty="0" err="1"/>
              <a:t>informa</a:t>
            </a:r>
            <a:r>
              <a:rPr lang="en-US" sz="3200" dirty="0"/>
              <a:t>- </a:t>
            </a:r>
            <a:r>
              <a:rPr lang="en-US" sz="3200" dirty="0" err="1"/>
              <a:t>tion</a:t>
            </a:r>
            <a:r>
              <a:rPr lang="en-US" sz="3200" dirty="0"/>
              <a:t> on deaths. </a:t>
            </a:r>
            <a:endParaRPr lang="en-US" sz="3200" dirty="0" smtClean="0"/>
          </a:p>
          <a:p>
            <a:r>
              <a:rPr lang="en-US" sz="3200" dirty="0" smtClean="0"/>
              <a:t>Currently </a:t>
            </a:r>
            <a:r>
              <a:rPr lang="en-US" sz="3200" dirty="0"/>
              <a:t>available </a:t>
            </a:r>
            <a:r>
              <a:rPr lang="en-US" sz="3200" dirty="0" smtClean="0"/>
              <a:t>epidemiological  </a:t>
            </a:r>
            <a:r>
              <a:rPr lang="en-US" sz="3200" dirty="0"/>
              <a:t>data do indicate quite clearly that HPV infection and associated </a:t>
            </a:r>
            <a:r>
              <a:rPr lang="en-US" sz="3200" dirty="0" smtClean="0"/>
              <a:t>Ca </a:t>
            </a:r>
            <a:r>
              <a:rPr lang="en-US" sz="3200" dirty="0" err="1" smtClean="0"/>
              <a:t>Cx</a:t>
            </a:r>
            <a:r>
              <a:rPr lang="en-US" sz="3200" dirty="0" smtClean="0"/>
              <a:t> </a:t>
            </a:r>
            <a:r>
              <a:rPr lang="en-US" sz="3200" dirty="0"/>
              <a:t>risk in India is a substantial burden and clear health priority which </a:t>
            </a:r>
            <a:r>
              <a:rPr lang="en-US" sz="3200" dirty="0" smtClean="0"/>
              <a:t>need to </a:t>
            </a:r>
            <a:r>
              <a:rPr lang="en-US" sz="3200" dirty="0"/>
              <a:t>be </a:t>
            </a:r>
            <a:r>
              <a:rPr lang="en-US" sz="3200" dirty="0" smtClean="0"/>
              <a:t>addressed now………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2652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645</TotalTime>
  <Words>957</Words>
  <Application>Microsoft Macintosh PowerPoint</Application>
  <PresentationFormat>Widescreen</PresentationFormat>
  <Paragraphs>119</Paragraphs>
  <Slides>29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5" baseType="lpstr">
      <vt:lpstr>Calibri</vt:lpstr>
      <vt:lpstr>Calibri Light</vt:lpstr>
      <vt:lpstr>Helvetica Neue Medium</vt:lpstr>
      <vt:lpstr>ＭＳ Ｐゴシック</vt:lpstr>
      <vt:lpstr>Arial</vt:lpstr>
      <vt:lpstr>Office Theme</vt:lpstr>
      <vt:lpstr>Epidemiology of cervical cancer in India: Where do we stand today  </vt:lpstr>
      <vt:lpstr>Cervical cancer disease burden </vt:lpstr>
      <vt:lpstr>Global Incidence and mortality in 2018 </vt:lpstr>
      <vt:lpstr>India : Major contributor to global burden of cervical cancer </vt:lpstr>
      <vt:lpstr> High mortality </vt:lpstr>
      <vt:lpstr>Distribution of cervical cancer in India </vt:lpstr>
      <vt:lpstr>PowerPoint Presentation</vt:lpstr>
      <vt:lpstr>Distribution of cervical cancer in India and Trends </vt:lpstr>
      <vt:lpstr>PowerPoint Presentation</vt:lpstr>
      <vt:lpstr>PowerPoint Presentation</vt:lpstr>
      <vt:lpstr>PowerPoint Presentation</vt:lpstr>
      <vt:lpstr>Age adjusted Incidence rates per 100 000 women </vt:lpstr>
      <vt:lpstr>  Age adjusted incidence rates of cervix uteri-females (rate per 100,000) in the various population based cancer registries.  </vt:lpstr>
      <vt:lpstr> Trends in Cervical Cancer Incidence In Selected Countries (1975-2010)  </vt:lpstr>
      <vt:lpstr>Annual percentage change for cervix uteri in Indian population based cancer registry </vt:lpstr>
      <vt:lpstr>PowerPoint Presentation</vt:lpstr>
      <vt:lpstr>Time trends of cervical cancer in India </vt:lpstr>
      <vt:lpstr>Prevalence of risk factors for cervical cancer  </vt:lpstr>
      <vt:lpstr>Risk Factors for ca cervix </vt:lpstr>
      <vt:lpstr>HPV agent types </vt:lpstr>
      <vt:lpstr>PowerPoint Presentation</vt:lpstr>
      <vt:lpstr>High HPV prevalence in India </vt:lpstr>
      <vt:lpstr>High persistence rates  </vt:lpstr>
      <vt:lpstr>The  coverage  </vt:lpstr>
      <vt:lpstr>Poor detection rates </vt:lpstr>
      <vt:lpstr>Survival rates </vt:lpstr>
      <vt:lpstr>PowerPoint Presentation</vt:lpstr>
      <vt:lpstr>Limitations of available data </vt:lpstr>
      <vt:lpstr>Conclusion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Epidemiology of cervical cancer in India: Where do we stand today  </dc:title>
  <dc:creator>Seema Singhal</dc:creator>
  <cp:lastModifiedBy>Seema Singhal</cp:lastModifiedBy>
  <cp:revision>29</cp:revision>
  <dcterms:created xsi:type="dcterms:W3CDTF">2018-11-02T01:55:33Z</dcterms:created>
  <dcterms:modified xsi:type="dcterms:W3CDTF">2019-07-25T03:12:37Z</dcterms:modified>
</cp:coreProperties>
</file>