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2" r:id="rId6"/>
    <p:sldId id="273" r:id="rId7"/>
    <p:sldId id="274" r:id="rId8"/>
    <p:sldId id="275" r:id="rId9"/>
    <p:sldId id="276" r:id="rId10"/>
    <p:sldId id="298" r:id="rId11"/>
    <p:sldId id="299" r:id="rId12"/>
    <p:sldId id="260" r:id="rId13"/>
    <p:sldId id="281" r:id="rId14"/>
    <p:sldId id="277" r:id="rId15"/>
    <p:sldId id="261" r:id="rId16"/>
    <p:sldId id="278" r:id="rId17"/>
    <p:sldId id="279" r:id="rId18"/>
    <p:sldId id="291" r:id="rId19"/>
    <p:sldId id="280" r:id="rId20"/>
    <p:sldId id="282" r:id="rId21"/>
    <p:sldId id="292" r:id="rId22"/>
    <p:sldId id="323" r:id="rId23"/>
    <p:sldId id="293" r:id="rId24"/>
    <p:sldId id="283" r:id="rId25"/>
    <p:sldId id="284" r:id="rId26"/>
    <p:sldId id="286" r:id="rId27"/>
    <p:sldId id="285" r:id="rId28"/>
    <p:sldId id="288" r:id="rId29"/>
    <p:sldId id="325" r:id="rId30"/>
    <p:sldId id="324" r:id="rId31"/>
    <p:sldId id="294" r:id="rId32"/>
    <p:sldId id="295" r:id="rId33"/>
    <p:sldId id="296" r:id="rId34"/>
    <p:sldId id="289" r:id="rId35"/>
    <p:sldId id="290" r:id="rId36"/>
    <p:sldId id="326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990033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297" autoAdjust="0"/>
  </p:normalViewPr>
  <p:slideViewPr>
    <p:cSldViewPr>
      <p:cViewPr varScale="1">
        <p:scale>
          <a:sx n="49" d="100"/>
          <a:sy n="49" d="100"/>
        </p:scale>
        <p:origin x="-190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3C744-76C6-4082-88F8-EA7E7DA3DEEC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CC50D-C7C2-44FF-80FC-A5A53304DE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CC50D-C7C2-44FF-80FC-A5A53304DEE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CC50D-C7C2-44FF-80FC-A5A53304DEE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CC50D-C7C2-44FF-80FC-A5A53304DEE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CC50D-C7C2-44FF-80FC-A5A53304DEE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CC50D-C7C2-44FF-80FC-A5A53304DEE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CC50D-C7C2-44FF-80FC-A5A53304DEE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en-IN" dirty="0" smtClean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C43E7-65C8-4120-9C43-8161A7EC88A4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CC50D-C7C2-44FF-80FC-A5A53304DEE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CC50D-C7C2-44FF-80FC-A5A53304DEE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3" name="Group 5"/>
            <p:cNvGrpSpPr/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718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18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able Placeholder 2"/>
          <p:cNvSpPr>
            <a:spLocks noGrp="1"/>
          </p:cNvSpPr>
          <p:nvPr>
            <p:ph type="tbl" idx="1" hasCustomPrompt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IN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2209800" cy="457200"/>
          </a:xfrm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286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86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4"/>
          <p:cNvGrpSpPr/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614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15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</a:ln>
          </p:spPr>
          <p:txBody>
            <a:bodyPr/>
            <a:lstStyle/>
            <a:p>
              <a:pPr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15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chemeClr val="hlink"/>
                </a:solidFill>
                <a:latin typeface="Arial" charset="0"/>
              </a:endParaRPr>
            </a:p>
          </p:txBody>
        </p:sp>
        <p:sp>
          <p:nvSpPr>
            <p:cNvPr id="615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chemeClr val="hlink"/>
                </a:solidFill>
                <a:latin typeface="Arial" charset="0"/>
              </a:endParaRPr>
            </a:p>
          </p:txBody>
        </p:sp>
        <p:sp>
          <p:nvSpPr>
            <p:cNvPr id="615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615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chemeClr val="hlink"/>
                </a:solidFill>
                <a:latin typeface="Arial" charset="0"/>
              </a:endParaRPr>
            </a:p>
          </p:txBody>
        </p:sp>
        <p:sp>
          <p:nvSpPr>
            <p:cNvPr id="615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</a:ln>
          </p:spPr>
          <p:txBody>
            <a:bodyPr/>
            <a:lstStyle/>
            <a:p>
              <a:pPr eaLnBrk="1" hangingPunct="1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15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615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schemeClr val="accent2"/>
                </a:solidFill>
                <a:latin typeface="Arial" charset="0"/>
              </a:endParaRPr>
            </a:p>
          </p:txBody>
        </p:sp>
      </p:grpSp>
      <p:sp>
        <p:nvSpPr>
          <p:cNvPr id="5125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6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8/7/2020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800" y="1828800"/>
            <a:ext cx="6248400" cy="2209800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00FF00"/>
                </a:solidFill>
              </a:rPr>
              <a:t>Forest Plot in </a:t>
            </a:r>
            <a:r>
              <a:rPr lang="en-US" sz="3200" b="1" dirty="0" err="1" smtClean="0">
                <a:solidFill>
                  <a:srgbClr val="00FF00"/>
                </a:solidFill>
              </a:rPr>
              <a:t>Metaanalysis</a:t>
            </a:r>
            <a:endParaRPr lang="en-US" sz="3200" b="1" dirty="0">
              <a:solidFill>
                <a:srgbClr val="00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4800600"/>
            <a:ext cx="6172200" cy="1676400"/>
          </a:xfrm>
        </p:spPr>
        <p:txBody>
          <a:bodyPr/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Dr. </a:t>
            </a:r>
            <a:r>
              <a:rPr lang="en-US" sz="2400" b="1" dirty="0" err="1" smtClean="0">
                <a:solidFill>
                  <a:srgbClr val="FFFF00"/>
                </a:solidFill>
              </a:rPr>
              <a:t>Sajal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Kakkar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r>
              <a:rPr lang="en-US" sz="1800" b="1" i="1" dirty="0" smtClean="0"/>
              <a:t>MD, FUICC (USA), FAROI (France)</a:t>
            </a:r>
          </a:p>
          <a:p>
            <a:r>
              <a:rPr lang="en-US" sz="2000" b="1" i="1" dirty="0" smtClean="0"/>
              <a:t>Principal</a:t>
            </a:r>
            <a:r>
              <a:rPr lang="en-US" sz="2000" b="1" i="1" dirty="0" smtClean="0"/>
              <a:t> </a:t>
            </a:r>
            <a:r>
              <a:rPr lang="en-US" sz="2000" b="1" i="1" dirty="0" smtClean="0"/>
              <a:t>Consultant Radiation Oncology</a:t>
            </a:r>
          </a:p>
          <a:p>
            <a:r>
              <a:rPr lang="en-US" sz="2000" b="1" i="1" dirty="0" smtClean="0"/>
              <a:t>Max </a:t>
            </a:r>
            <a:r>
              <a:rPr lang="en-US" sz="2000" b="1" i="1" dirty="0" err="1" smtClean="0"/>
              <a:t>SuperSpeciality</a:t>
            </a:r>
            <a:r>
              <a:rPr lang="en-US" sz="2000" b="1" i="1" dirty="0" smtClean="0"/>
              <a:t> </a:t>
            </a:r>
            <a:r>
              <a:rPr lang="en-US" sz="2000" b="1" i="1" dirty="0" smtClean="0"/>
              <a:t>Hospital, Mohali</a:t>
            </a:r>
          </a:p>
          <a:p>
            <a:endParaRPr lang="en-US" sz="2000" dirty="0"/>
          </a:p>
        </p:txBody>
      </p:sp>
      <p:sp>
        <p:nvSpPr>
          <p:cNvPr id="59394" name="AutoShape 2" descr="8th Annual AOGIN India Conference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9396" name="AutoShape 4" descr="8th Annual AOGIN India Conference 201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9397" name="Picture 5" descr="C:\Users\Shivank\Desktop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19400" cy="221041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62745" cy="3657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57600" y="4267200"/>
            <a:ext cx="5943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4"/>
              </a:buBlip>
            </a:pPr>
            <a:r>
              <a:rPr lang="en-GB" sz="2000" b="1" dirty="0">
                <a:latin typeface="Arial" charset="0"/>
              </a:rPr>
              <a:t>A way to calculate an </a:t>
            </a:r>
            <a:r>
              <a:rPr lang="en-GB" sz="2000" b="1" dirty="0" smtClean="0">
                <a:latin typeface="Arial" charset="0"/>
              </a:rPr>
              <a:t>average</a:t>
            </a:r>
          </a:p>
          <a:p>
            <a:pPr>
              <a:buBlip>
                <a:blip r:embed="rId4"/>
              </a:buBlip>
            </a:pPr>
            <a:endParaRPr lang="en-GB" sz="2000" b="1" dirty="0">
              <a:latin typeface="Arial" charset="0"/>
            </a:endParaRPr>
          </a:p>
          <a:p>
            <a:pPr>
              <a:buBlip>
                <a:blip r:embed="rId4"/>
              </a:buBlip>
            </a:pPr>
            <a:r>
              <a:rPr lang="en-GB" sz="2000" b="1" dirty="0">
                <a:latin typeface="Arial" charset="0"/>
              </a:rPr>
              <a:t>Estimates an ‘average’ or ‘common’ </a:t>
            </a:r>
            <a:r>
              <a:rPr lang="en-GB" sz="2000" b="1" dirty="0" smtClean="0">
                <a:latin typeface="Arial" charset="0"/>
              </a:rPr>
              <a:t>effect</a:t>
            </a:r>
          </a:p>
          <a:p>
            <a:pPr>
              <a:buBlip>
                <a:blip r:embed="rId4"/>
              </a:buBlip>
            </a:pPr>
            <a:endParaRPr lang="en-GB" sz="2000" b="1" dirty="0">
              <a:latin typeface="Arial" charset="0"/>
            </a:endParaRPr>
          </a:p>
          <a:p>
            <a:pPr>
              <a:buBlip>
                <a:blip r:embed="rId4"/>
              </a:buBlip>
            </a:pPr>
            <a:r>
              <a:rPr lang="en-GB" sz="2000" b="1" dirty="0">
                <a:latin typeface="Arial" charset="0"/>
              </a:rPr>
              <a:t>Improves the precision of an estimate by </a:t>
            </a:r>
            <a:r>
              <a:rPr lang="en-GB" sz="2000" b="1" dirty="0" smtClean="0">
                <a:latin typeface="Arial" charset="0"/>
              </a:rPr>
              <a:t> 	using </a:t>
            </a:r>
            <a:r>
              <a:rPr lang="en-GB" sz="2000" b="1" dirty="0">
                <a:latin typeface="Arial" charset="0"/>
              </a:rPr>
              <a:t>all available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609600"/>
            <a:ext cx="3482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FF00"/>
                </a:solidFill>
              </a:rPr>
              <a:t>Why </a:t>
            </a:r>
            <a:r>
              <a:rPr lang="en-US" sz="2800" b="1" dirty="0" err="1" smtClean="0">
                <a:solidFill>
                  <a:srgbClr val="00FF00"/>
                </a:solidFill>
              </a:rPr>
              <a:t>Metaanalysis</a:t>
            </a:r>
            <a:r>
              <a:rPr lang="en-US" sz="2800" b="1" dirty="0" smtClean="0">
                <a:solidFill>
                  <a:srgbClr val="00FF00"/>
                </a:solidFill>
              </a:rPr>
              <a:t>..</a:t>
            </a:r>
            <a:endParaRPr lang="en-US" sz="2800" b="1" dirty="0">
              <a:solidFill>
                <a:srgbClr val="00FF00"/>
              </a:solidFill>
            </a:endParaRPr>
          </a:p>
        </p:txBody>
      </p:sp>
      <p:pic>
        <p:nvPicPr>
          <p:cNvPr id="3074" name="Picture 2" descr="Image result for What is metaanalysis?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179" t="25000"/>
          <a:stretch>
            <a:fillRect/>
          </a:stretch>
        </p:blipFill>
        <p:spPr bwMode="auto">
          <a:xfrm>
            <a:off x="2667000" y="1828800"/>
            <a:ext cx="3886200" cy="366316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 prst="angle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6200" y="1447800"/>
            <a:ext cx="27061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Analysis of analyses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867400" y="1447800"/>
            <a:ext cx="3243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More reliable information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6200" y="5638800"/>
            <a:ext cx="3884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Precision in estimating effects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028731" y="5562600"/>
            <a:ext cx="30620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Garbage in garbage out</a:t>
            </a:r>
          </a:p>
          <a:p>
            <a:pPr algn="ctr"/>
            <a:r>
              <a:rPr lang="en-US" sz="2000" b="1" dirty="0" smtClean="0"/>
              <a:t>File </a:t>
            </a:r>
            <a:r>
              <a:rPr lang="en-US" sz="2000" b="1" dirty="0"/>
              <a:t>d</a:t>
            </a:r>
            <a:r>
              <a:rPr lang="en-US" sz="2000" b="1" dirty="0" smtClean="0"/>
              <a:t>rawer effect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45801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FF00"/>
                </a:solidFill>
              </a:rPr>
              <a:t>How to plan </a:t>
            </a:r>
            <a:r>
              <a:rPr lang="en-US" sz="2800" b="1" dirty="0" err="1" smtClean="0">
                <a:solidFill>
                  <a:srgbClr val="00FF00"/>
                </a:solidFill>
              </a:rPr>
              <a:t>metaanalysis</a:t>
            </a:r>
            <a:endParaRPr lang="en-US" sz="2800" b="1" dirty="0">
              <a:solidFill>
                <a:srgbClr val="00FF00"/>
              </a:solidFill>
            </a:endParaRPr>
          </a:p>
        </p:txBody>
      </p:sp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1000"/>
            <a:ext cx="3838575" cy="383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199" y="1626275"/>
            <a:ext cx="5012911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Determine the research question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Identification of relevant studies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Select the studies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Data extraction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Data analysis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Examine heterogeneity/publication bias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Interpretation &amp; Reporting</a:t>
            </a:r>
            <a:endParaRPr lang="en-US" sz="2000" b="1" dirty="0"/>
          </a:p>
        </p:txBody>
      </p:sp>
      <p:sp>
        <p:nvSpPr>
          <p:cNvPr id="4" name="Oval 3"/>
          <p:cNvSpPr/>
          <p:nvPr/>
        </p:nvSpPr>
        <p:spPr bwMode="auto">
          <a:xfrm>
            <a:off x="457200" y="4038600"/>
            <a:ext cx="1828800" cy="457200"/>
          </a:xfrm>
          <a:prstGeom prst="ellips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4858" y="1602432"/>
            <a:ext cx="2547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Effect Measures</a:t>
            </a:r>
            <a:endParaRPr lang="en-US" sz="2400" b="1" dirty="0"/>
          </a:p>
        </p:txBody>
      </p:sp>
      <p:sp>
        <p:nvSpPr>
          <p:cNvPr id="3" name="Rectangle 2"/>
          <p:cNvSpPr/>
          <p:nvPr/>
        </p:nvSpPr>
        <p:spPr>
          <a:xfrm>
            <a:off x="995808" y="2096869"/>
            <a:ext cx="6553200" cy="244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0600" lvl="1" indent="-533400" defTabSz="-635">
              <a:lnSpc>
                <a:spcPct val="130000"/>
              </a:lnSpc>
              <a:buBlip>
                <a:blip r:embed="rId2"/>
              </a:buBlip>
              <a:tabLst>
                <a:tab pos="2095500" algn="l"/>
              </a:tabLst>
            </a:pPr>
            <a:r>
              <a:rPr lang="en-GB" sz="2400" b="1" dirty="0">
                <a:latin typeface="Arial" charset="0"/>
              </a:rPr>
              <a:t>Relative </a:t>
            </a:r>
            <a:r>
              <a:rPr lang="en-GB" sz="2400" b="1" dirty="0" smtClean="0">
                <a:latin typeface="Arial" charset="0"/>
              </a:rPr>
              <a:t>Risk/Risk </a:t>
            </a:r>
            <a:r>
              <a:rPr lang="en-GB" sz="2400" b="1" dirty="0">
                <a:latin typeface="Arial" charset="0"/>
              </a:rPr>
              <a:t>Ratio</a:t>
            </a:r>
            <a:r>
              <a:rPr lang="en-GB" sz="2400" b="1" dirty="0" smtClean="0">
                <a:latin typeface="Arial" charset="0"/>
              </a:rPr>
              <a:t> </a:t>
            </a:r>
            <a:r>
              <a:rPr lang="en-GB" sz="2400" b="1" dirty="0">
                <a:latin typeface="Arial" charset="0"/>
              </a:rPr>
              <a:t>(RR</a:t>
            </a:r>
            <a:r>
              <a:rPr lang="en-GB" sz="2400" b="1" dirty="0" smtClean="0">
                <a:latin typeface="Arial" charset="0"/>
              </a:rPr>
              <a:t>)</a:t>
            </a:r>
          </a:p>
          <a:p>
            <a:pPr marL="990600" lvl="1" indent="-533400" defTabSz="-635">
              <a:lnSpc>
                <a:spcPct val="130000"/>
              </a:lnSpc>
              <a:buBlip>
                <a:blip r:embed="rId2"/>
              </a:buBlip>
              <a:tabLst>
                <a:tab pos="2095500" algn="l"/>
              </a:tabLst>
            </a:pPr>
            <a:endParaRPr lang="en-GB" sz="2400" b="1" dirty="0">
              <a:latin typeface="Arial" charset="0"/>
            </a:endParaRPr>
          </a:p>
          <a:p>
            <a:pPr marL="990600" lvl="1" indent="-533400" defTabSz="-635">
              <a:lnSpc>
                <a:spcPct val="130000"/>
              </a:lnSpc>
              <a:buBlip>
                <a:blip r:embed="rId2"/>
              </a:buBlip>
              <a:tabLst>
                <a:tab pos="2095500" algn="l"/>
              </a:tabLst>
            </a:pPr>
            <a:r>
              <a:rPr lang="en-GB" sz="2400" b="1" dirty="0">
                <a:latin typeface="Arial" charset="0"/>
              </a:rPr>
              <a:t>Odds Ratio (OR</a:t>
            </a:r>
            <a:r>
              <a:rPr lang="en-GB" sz="2400" b="1" dirty="0" smtClean="0">
                <a:latin typeface="Arial" charset="0"/>
              </a:rPr>
              <a:t>)</a:t>
            </a:r>
          </a:p>
          <a:p>
            <a:pPr marL="990600" lvl="1" indent="-533400" defTabSz="-635">
              <a:lnSpc>
                <a:spcPct val="130000"/>
              </a:lnSpc>
              <a:buBlip>
                <a:blip r:embed="rId2"/>
              </a:buBlip>
              <a:tabLst>
                <a:tab pos="2095500" algn="l"/>
              </a:tabLst>
            </a:pPr>
            <a:endParaRPr lang="en-GB" sz="2400" b="1" dirty="0">
              <a:latin typeface="Arial" charset="0"/>
            </a:endParaRPr>
          </a:p>
          <a:p>
            <a:pPr marL="990600" lvl="1" indent="-533400" defTabSz="-635">
              <a:lnSpc>
                <a:spcPct val="130000"/>
              </a:lnSpc>
              <a:buBlip>
                <a:blip r:embed="rId2"/>
              </a:buBlip>
              <a:tabLst>
                <a:tab pos="2095500" algn="l"/>
              </a:tabLst>
            </a:pPr>
            <a:r>
              <a:rPr lang="en-GB" sz="2400" b="1" dirty="0" smtClean="0">
                <a:latin typeface="Arial" charset="0"/>
              </a:rPr>
              <a:t>Hazard Ratio (HR)</a:t>
            </a:r>
            <a:endParaRPr lang="en-GB" sz="2400" b="1" dirty="0">
              <a:latin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6600" y="454967"/>
            <a:ext cx="2530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FF00"/>
                </a:solidFill>
              </a:rPr>
              <a:t>Data Analysis</a:t>
            </a:r>
            <a:endParaRPr lang="en-US" sz="28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Elekta\Desktop\EORTC QOL\Forest Plot\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59" t="25876" r="3047" b="15668"/>
          <a:stretch>
            <a:fillRect/>
          </a:stretch>
        </p:blipFill>
        <p:spPr bwMode="auto">
          <a:xfrm>
            <a:off x="1358661" y="1447800"/>
            <a:ext cx="6715761" cy="320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90800" y="528935"/>
            <a:ext cx="4251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FF00"/>
                </a:solidFill>
              </a:rPr>
              <a:t>Interpretation of RR and OR</a:t>
            </a:r>
            <a:endParaRPr lang="en-US" sz="2400" b="1" dirty="0">
              <a:solidFill>
                <a:srgbClr val="00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5029200"/>
            <a:ext cx="5028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F0"/>
                </a:solidFill>
              </a:rPr>
              <a:t>OR </a:t>
            </a:r>
            <a:r>
              <a:rPr lang="en-US" sz="2000" b="1" dirty="0" err="1" smtClean="0">
                <a:solidFill>
                  <a:srgbClr val="00B0F0"/>
                </a:solidFill>
              </a:rPr>
              <a:t>or</a:t>
            </a:r>
            <a:r>
              <a:rPr lang="en-US" sz="2000" b="1" dirty="0" smtClean="0">
                <a:solidFill>
                  <a:srgbClr val="00B0F0"/>
                </a:solidFill>
              </a:rPr>
              <a:t> RR should be accompanied by CI</a:t>
            </a:r>
            <a:endParaRPr lang="en-US" sz="20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lekta\Desktop\EORTC QOL\Forest Plot\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26" t="20309" r="2351" b="20865"/>
          <a:stretch>
            <a:fillRect/>
          </a:stretch>
        </p:blipFill>
        <p:spPr bwMode="auto">
          <a:xfrm>
            <a:off x="1371600" y="1524000"/>
            <a:ext cx="6509449" cy="304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37265" y="457200"/>
            <a:ext cx="3211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FF00"/>
                </a:solidFill>
              </a:rPr>
              <a:t>Confidence Intervals</a:t>
            </a:r>
            <a:endParaRPr lang="en-US" sz="24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Elekta\Desktop\EORTC QOL\Forest Plot\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514" t="16516" r="14594" b="39318"/>
          <a:stretch>
            <a:fillRect/>
          </a:stretch>
        </p:blipFill>
        <p:spPr bwMode="auto">
          <a:xfrm>
            <a:off x="1509247" y="1219200"/>
            <a:ext cx="6608269" cy="304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83413" y="4495800"/>
            <a:ext cx="516038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LcParenR"/>
            </a:pPr>
            <a:r>
              <a:rPr lang="en-US" b="1" dirty="0" smtClean="0"/>
              <a:t>Statistically significant, low precision</a:t>
            </a:r>
          </a:p>
          <a:p>
            <a:pPr marL="342900" indent="-342900">
              <a:buAutoNum type="alphaLcParenR"/>
            </a:pPr>
            <a:endParaRPr lang="en-US" b="1" dirty="0" smtClean="0"/>
          </a:p>
          <a:p>
            <a:pPr marL="342900" indent="-342900">
              <a:buFontTx/>
              <a:buAutoNum type="alphaLcParenR"/>
            </a:pPr>
            <a:r>
              <a:rPr lang="en-US" b="1" dirty="0"/>
              <a:t>Statistically significant, </a:t>
            </a:r>
            <a:r>
              <a:rPr lang="en-US" b="1" dirty="0" smtClean="0"/>
              <a:t>high precision</a:t>
            </a:r>
          </a:p>
          <a:p>
            <a:pPr marL="342900" indent="-342900">
              <a:buFontTx/>
              <a:buAutoNum type="alphaLcParenR"/>
            </a:pPr>
            <a:endParaRPr lang="en-US" b="1" dirty="0" smtClean="0"/>
          </a:p>
          <a:p>
            <a:pPr marL="342900" indent="-342900">
              <a:buFontTx/>
              <a:buAutoNum type="alphaLcParenR"/>
            </a:pPr>
            <a:r>
              <a:rPr lang="en-US" b="1" dirty="0" smtClean="0"/>
              <a:t>Not statistically </a:t>
            </a:r>
            <a:r>
              <a:rPr lang="en-US" b="1" dirty="0"/>
              <a:t>significant, low </a:t>
            </a:r>
            <a:r>
              <a:rPr lang="en-US" b="1" dirty="0" smtClean="0"/>
              <a:t>precision</a:t>
            </a:r>
          </a:p>
          <a:p>
            <a:pPr marL="342900" indent="-342900">
              <a:buFontTx/>
              <a:buAutoNum type="alphaLcParenR"/>
            </a:pPr>
            <a:endParaRPr lang="en-US" b="1" dirty="0" smtClean="0"/>
          </a:p>
          <a:p>
            <a:pPr marL="342900" indent="-342900">
              <a:buFontTx/>
              <a:buAutoNum type="alphaLcParenR"/>
            </a:pPr>
            <a:r>
              <a:rPr lang="en-US" b="1" dirty="0" smtClean="0"/>
              <a:t>Not statistically </a:t>
            </a:r>
            <a:r>
              <a:rPr lang="en-US" b="1" dirty="0"/>
              <a:t>significant, </a:t>
            </a:r>
            <a:r>
              <a:rPr lang="en-US" b="1" dirty="0" smtClean="0"/>
              <a:t>high precision</a:t>
            </a:r>
            <a:endParaRPr lang="en-US" b="1" dirty="0"/>
          </a:p>
          <a:p>
            <a:pPr marL="342900" indent="-342900">
              <a:buFontTx/>
              <a:buAutoNum type="alphaLcParenR"/>
            </a:pPr>
            <a:endParaRPr lang="en-US" b="1" dirty="0"/>
          </a:p>
          <a:p>
            <a:pPr marL="342900" indent="-342900">
              <a:buFontTx/>
              <a:buAutoNum type="alphaLcParenR"/>
            </a:pPr>
            <a:endParaRPr lang="en-US" dirty="0"/>
          </a:p>
          <a:p>
            <a:pPr marL="342900" indent="-342900">
              <a:buAutoNum type="alphaLcParenR"/>
            </a:pPr>
            <a:endParaRPr lang="en-US" dirty="0" smtClean="0"/>
          </a:p>
          <a:p>
            <a:pPr marL="342900" indent="-342900">
              <a:buAutoNum type="alphaLcParenR"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14600" y="533400"/>
            <a:ext cx="4559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FF00"/>
                </a:solidFill>
              </a:rPr>
              <a:t>Statistical Significance and CI</a:t>
            </a:r>
            <a:endParaRPr lang="en-US" sz="24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209800"/>
            <a:ext cx="67649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The graph displaying results of </a:t>
            </a:r>
            <a:r>
              <a:rPr lang="en-US" sz="2400" b="1" dirty="0" err="1" smtClean="0"/>
              <a:t>metaanalysis</a:t>
            </a:r>
            <a:endParaRPr lang="en-US" sz="2400" b="1" dirty="0" smtClean="0"/>
          </a:p>
          <a:p>
            <a:endParaRPr lang="en-US" sz="2400" b="1" dirty="0"/>
          </a:p>
          <a:p>
            <a:r>
              <a:rPr lang="en-US" sz="2400" b="1" dirty="0" smtClean="0"/>
              <a:t>		</a:t>
            </a:r>
            <a:r>
              <a:rPr lang="en-US" sz="3200" b="1" dirty="0" smtClean="0">
                <a:solidFill>
                  <a:srgbClr val="92D050"/>
                </a:solidFill>
              </a:rPr>
              <a:t>“Forest Plot”</a:t>
            </a:r>
            <a:endParaRPr lang="en-US" sz="32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875" t="39334" r="30375" b="38500"/>
          <a:stretch>
            <a:fillRect/>
          </a:stretch>
        </p:blipFill>
        <p:spPr bwMode="auto">
          <a:xfrm>
            <a:off x="1905000" y="19050"/>
            <a:ext cx="5420226" cy="226695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250" t="20000" r="33750" b="17666"/>
          <a:stretch>
            <a:fillRect/>
          </a:stretch>
        </p:blipFill>
        <p:spPr bwMode="auto">
          <a:xfrm>
            <a:off x="2514600" y="2352675"/>
            <a:ext cx="3505200" cy="45053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48400" y="6519446"/>
            <a:ext cx="29614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err="1" smtClean="0">
                <a:solidFill>
                  <a:srgbClr val="FFC000"/>
                </a:solidFill>
              </a:rPr>
              <a:t>Freiman</a:t>
            </a:r>
            <a:r>
              <a:rPr lang="en-US" sz="1600" b="1" i="1" dirty="0" smtClean="0">
                <a:solidFill>
                  <a:srgbClr val="FFC000"/>
                </a:solidFill>
              </a:rPr>
              <a:t> JA et al, NEJM 1978</a:t>
            </a:r>
            <a:endParaRPr lang="en-US" sz="16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204913"/>
            <a:ext cx="6477000" cy="44481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Left Arrow 1"/>
          <p:cNvSpPr/>
          <p:nvPr/>
        </p:nvSpPr>
        <p:spPr bwMode="auto">
          <a:xfrm>
            <a:off x="6841276" y="4445876"/>
            <a:ext cx="533400" cy="304800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81552" y="6477000"/>
            <a:ext cx="33862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solidFill>
                  <a:srgbClr val="FFC000"/>
                </a:solidFill>
              </a:rPr>
              <a:t>Lewis JA et al, </a:t>
            </a:r>
            <a:r>
              <a:rPr lang="en-US" sz="1600" b="1" i="1" dirty="0">
                <a:solidFill>
                  <a:srgbClr val="FFC000"/>
                </a:solidFill>
              </a:rPr>
              <a:t>P</a:t>
            </a:r>
            <a:r>
              <a:rPr lang="en-US" sz="1600" b="1" i="1" dirty="0" smtClean="0">
                <a:solidFill>
                  <a:srgbClr val="FFC000"/>
                </a:solidFill>
              </a:rPr>
              <a:t>rim </a:t>
            </a:r>
            <a:r>
              <a:rPr lang="en-US" sz="1600" b="1" i="1" dirty="0" err="1" smtClean="0">
                <a:solidFill>
                  <a:srgbClr val="FFC000"/>
                </a:solidFill>
              </a:rPr>
              <a:t>Cardiol</a:t>
            </a:r>
            <a:r>
              <a:rPr lang="en-US" sz="1600" b="1" i="1" dirty="0" smtClean="0">
                <a:solidFill>
                  <a:srgbClr val="FFC000"/>
                </a:solidFill>
              </a:rPr>
              <a:t> 1982</a:t>
            </a:r>
            <a:endParaRPr lang="en-US" sz="16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3274367"/>
            <a:ext cx="4200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FF00"/>
                </a:solidFill>
              </a:rPr>
              <a:t>Forest Plot or Forrest Plot!!</a:t>
            </a:r>
            <a:endParaRPr lang="en-US" sz="2400" b="1" dirty="0">
              <a:solidFill>
                <a:srgbClr val="00FF00"/>
              </a:solidFill>
            </a:endParaRPr>
          </a:p>
        </p:txBody>
      </p:sp>
      <p:pic>
        <p:nvPicPr>
          <p:cNvPr id="11266" name="Picture 2" descr="Image result for whats in a nam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85" y="457201"/>
            <a:ext cx="4334607" cy="2331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505" y="685800"/>
            <a:ext cx="8005499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3" name="TextBox 2"/>
          <p:cNvSpPr txBox="1"/>
          <p:nvPr/>
        </p:nvSpPr>
        <p:spPr>
          <a:xfrm>
            <a:off x="2707547" y="6276945"/>
            <a:ext cx="3728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B0F0"/>
                </a:solidFill>
              </a:rPr>
              <a:t>Forest Plot of a </a:t>
            </a:r>
            <a:r>
              <a:rPr lang="en-US" sz="2000" b="1" dirty="0" err="1" smtClean="0">
                <a:solidFill>
                  <a:srgbClr val="00B0F0"/>
                </a:solidFill>
              </a:rPr>
              <a:t>metaanalysis</a:t>
            </a:r>
            <a:endParaRPr lang="en-IN" sz="2000" b="1" dirty="0">
              <a:solidFill>
                <a:srgbClr val="00B0F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50000" t="1292" r="9102"/>
          <a:stretch>
            <a:fillRect/>
          </a:stretch>
        </p:blipFill>
        <p:spPr bwMode="auto">
          <a:xfrm>
            <a:off x="4648200" y="762000"/>
            <a:ext cx="3124200" cy="5257800"/>
          </a:xfrm>
          <a:prstGeom prst="rect">
            <a:avLst/>
          </a:prstGeom>
          <a:noFill/>
          <a:ln w="28575">
            <a:solidFill>
              <a:srgbClr val="7030A0"/>
            </a:solidFill>
            <a:prstDash val="sysDash"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604522" y="6550223"/>
            <a:ext cx="25394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i="1" dirty="0" err="1" smtClean="0">
                <a:solidFill>
                  <a:srgbClr val="FFC000"/>
                </a:solidFill>
              </a:rPr>
              <a:t>Bourhis</a:t>
            </a:r>
            <a:r>
              <a:rPr lang="en-IN" sz="1400" b="1" i="1" dirty="0" smtClean="0">
                <a:solidFill>
                  <a:srgbClr val="FFC000"/>
                </a:solidFill>
              </a:rPr>
              <a:t> J et al, Lancet 2006</a:t>
            </a:r>
            <a:endParaRPr lang="en-IN" sz="14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450334"/>
            <a:ext cx="3789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How to read a forest plot</a:t>
            </a:r>
            <a:endParaRPr lang="en-US" sz="2400" b="1" dirty="0">
              <a:solidFill>
                <a:srgbClr val="00B05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2434910" y="4963180"/>
            <a:ext cx="3429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2438400" y="5420380"/>
            <a:ext cx="34948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Scale for statistic being displayed</a:t>
            </a:r>
          </a:p>
          <a:p>
            <a:r>
              <a:rPr lang="en-US" sz="1600" b="1" dirty="0" smtClean="0">
                <a:solidFill>
                  <a:srgbClr val="FF0000"/>
                </a:solidFill>
              </a:rPr>
              <a:t>	   (OR </a:t>
            </a:r>
            <a:r>
              <a:rPr lang="en-US" sz="1600" b="1" dirty="0" err="1" smtClean="0">
                <a:solidFill>
                  <a:srgbClr val="FF0000"/>
                </a:solidFill>
              </a:rPr>
              <a:t>or</a:t>
            </a:r>
            <a:r>
              <a:rPr lang="en-US" sz="1600" b="1" dirty="0" smtClean="0">
                <a:solidFill>
                  <a:srgbClr val="FF0000"/>
                </a:solidFill>
              </a:rPr>
              <a:t> RR)</a:t>
            </a:r>
            <a:endParaRPr lang="en-US" sz="1600" b="1" dirty="0">
              <a:solidFill>
                <a:srgbClr val="FF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815910" y="4810780"/>
            <a:ext cx="2671132" cy="597932"/>
            <a:chOff x="3204374" y="5334000"/>
            <a:chExt cx="2671132" cy="597932"/>
          </a:xfrm>
        </p:grpSpPr>
        <p:cxnSp>
          <p:nvCxnSpPr>
            <p:cNvPr id="8" name="Straight Connector 7"/>
            <p:cNvCxnSpPr/>
            <p:nvPr/>
          </p:nvCxnSpPr>
          <p:spPr bwMode="auto">
            <a:xfrm>
              <a:off x="4533900" y="5334000"/>
              <a:ext cx="0" cy="2286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TextBox 8"/>
            <p:cNvSpPr txBox="1"/>
            <p:nvPr/>
          </p:nvSpPr>
          <p:spPr>
            <a:xfrm>
              <a:off x="4411494" y="55626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29200" y="55626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562600" y="55626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57600" y="5562600"/>
              <a:ext cx="37702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.2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04374" y="5562600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.</a:t>
              </a:r>
              <a:r>
                <a:rPr lang="en-US" b="1" dirty="0" smtClean="0">
                  <a:solidFill>
                    <a:schemeClr val="bg1"/>
                  </a:solidFill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Circular Arrow 14"/>
          <p:cNvSpPr/>
          <p:nvPr/>
        </p:nvSpPr>
        <p:spPr bwMode="auto">
          <a:xfrm rot="9442840" flipV="1">
            <a:off x="4628639" y="4077815"/>
            <a:ext cx="1142921" cy="919355"/>
          </a:xfrm>
          <a:prstGeom prst="circularArrow">
            <a:avLst>
              <a:gd name="adj1" fmla="val 12500"/>
              <a:gd name="adj2" fmla="val 2450809"/>
              <a:gd name="adj3" fmla="val 20457681"/>
              <a:gd name="adj4" fmla="val 10800000"/>
              <a:gd name="adj5" fmla="val 1412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35310" y="4083676"/>
            <a:ext cx="1856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Horizontal Axis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Curved Right Arrow 16"/>
          <p:cNvSpPr/>
          <p:nvPr/>
        </p:nvSpPr>
        <p:spPr bwMode="auto">
          <a:xfrm rot="10163242">
            <a:off x="5671668" y="5023555"/>
            <a:ext cx="698349" cy="459700"/>
          </a:xfrm>
          <a:prstGeom prst="curvedRightArrow">
            <a:avLst>
              <a:gd name="adj1" fmla="val 25000"/>
              <a:gd name="adj2" fmla="val 50000"/>
              <a:gd name="adj3" fmla="val 4881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4145436" y="2600980"/>
            <a:ext cx="3974" cy="23622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Curved Left Arrow 20"/>
          <p:cNvSpPr/>
          <p:nvPr/>
        </p:nvSpPr>
        <p:spPr bwMode="auto">
          <a:xfrm rot="577331">
            <a:off x="4419600" y="2677180"/>
            <a:ext cx="789685" cy="523220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14942" y="2307848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Line of Null Effect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90600" y="1676400"/>
            <a:ext cx="12443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 smtClean="0">
                <a:solidFill>
                  <a:srgbClr val="990033"/>
                </a:solidFill>
              </a:rPr>
              <a:t>The Axis</a:t>
            </a:r>
            <a:endParaRPr lang="en-IN" sz="2000" b="1" u="sng" dirty="0">
              <a:solidFill>
                <a:srgbClr val="99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 animBg="1"/>
      <p:bldP spid="16" grpId="0"/>
      <p:bldP spid="17" grpId="0" animBg="1"/>
      <p:bldP spid="21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What is metaanalysis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62000"/>
            <a:ext cx="5719874" cy="5410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 bwMode="auto">
          <a:xfrm>
            <a:off x="2434910" y="4963180"/>
            <a:ext cx="3429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" name="Group 13"/>
          <p:cNvGrpSpPr/>
          <p:nvPr/>
        </p:nvGrpSpPr>
        <p:grpSpPr>
          <a:xfrm>
            <a:off x="2815910" y="4810780"/>
            <a:ext cx="2671132" cy="597932"/>
            <a:chOff x="3204374" y="5334000"/>
            <a:chExt cx="2671132" cy="597932"/>
          </a:xfrm>
        </p:grpSpPr>
        <p:cxnSp>
          <p:nvCxnSpPr>
            <p:cNvPr id="12" name="Straight Connector 11"/>
            <p:cNvCxnSpPr/>
            <p:nvPr/>
          </p:nvCxnSpPr>
          <p:spPr bwMode="auto">
            <a:xfrm>
              <a:off x="4533900" y="5334000"/>
              <a:ext cx="0" cy="2286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TextBox 12"/>
            <p:cNvSpPr txBox="1"/>
            <p:nvPr/>
          </p:nvSpPr>
          <p:spPr>
            <a:xfrm>
              <a:off x="4411494" y="55626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29200" y="55626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562600" y="55626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657600" y="5562600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.2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04374" y="5562600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.5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9" name="Straight Connector 8"/>
          <p:cNvCxnSpPr/>
          <p:nvPr/>
        </p:nvCxnSpPr>
        <p:spPr bwMode="auto">
          <a:xfrm>
            <a:off x="4145436" y="2600980"/>
            <a:ext cx="3974" cy="23622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8" name="Group 17"/>
          <p:cNvGrpSpPr/>
          <p:nvPr/>
        </p:nvGrpSpPr>
        <p:grpSpPr>
          <a:xfrm>
            <a:off x="2434910" y="3048000"/>
            <a:ext cx="683813" cy="228600"/>
            <a:chOff x="2434910" y="3276600"/>
            <a:chExt cx="683813" cy="2286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2663510" y="3276600"/>
              <a:ext cx="23209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>
              <a:off x="2434910" y="3390900"/>
              <a:ext cx="2286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890123" y="3399367"/>
              <a:ext cx="2286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" name="Group 51"/>
          <p:cNvGrpSpPr/>
          <p:nvPr/>
        </p:nvGrpSpPr>
        <p:grpSpPr>
          <a:xfrm>
            <a:off x="2514600" y="3810000"/>
            <a:ext cx="1806105" cy="152400"/>
            <a:chOff x="2514600" y="3810000"/>
            <a:chExt cx="1806105" cy="152400"/>
          </a:xfrm>
        </p:grpSpPr>
        <p:sp>
          <p:nvSpPr>
            <p:cNvPr id="22" name="Rectangle 21"/>
            <p:cNvSpPr/>
            <p:nvPr/>
          </p:nvSpPr>
          <p:spPr bwMode="auto">
            <a:xfrm>
              <a:off x="2819400" y="3810000"/>
              <a:ext cx="155889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2971618" y="3886200"/>
              <a:ext cx="1349087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2514600" y="3879850"/>
              <a:ext cx="3048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1" name="Group 50"/>
          <p:cNvGrpSpPr/>
          <p:nvPr/>
        </p:nvGrpSpPr>
        <p:grpSpPr>
          <a:xfrm>
            <a:off x="3505200" y="4267200"/>
            <a:ext cx="1905000" cy="228600"/>
            <a:chOff x="3505200" y="4114800"/>
            <a:chExt cx="1905000" cy="228600"/>
          </a:xfrm>
        </p:grpSpPr>
        <p:sp>
          <p:nvSpPr>
            <p:cNvPr id="26" name="Rectangle 25"/>
            <p:cNvSpPr/>
            <p:nvPr/>
          </p:nvSpPr>
          <p:spPr bwMode="auto">
            <a:xfrm>
              <a:off x="4419600" y="4114800"/>
              <a:ext cx="7620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 bwMode="auto">
            <a:xfrm>
              <a:off x="3505200" y="4267200"/>
              <a:ext cx="9144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>
              <a:off x="4495800" y="4267200"/>
              <a:ext cx="9144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2" name="TextBox 41"/>
          <p:cNvSpPr txBox="1"/>
          <p:nvPr/>
        </p:nvSpPr>
        <p:spPr>
          <a:xfrm>
            <a:off x="914400" y="1219200"/>
            <a:ext cx="16385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 smtClean="0">
                <a:solidFill>
                  <a:srgbClr val="990033"/>
                </a:solidFill>
              </a:rPr>
              <a:t>Study Lines</a:t>
            </a:r>
            <a:endParaRPr lang="en-IN" sz="2000" b="1" u="sng" dirty="0">
              <a:solidFill>
                <a:srgbClr val="990033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422259" y="5791200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Favors Control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057400" y="5791200"/>
            <a:ext cx="2108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Favors Treatment</a:t>
            </a:r>
            <a:endParaRPr lang="en-IN" b="1" dirty="0">
              <a:solidFill>
                <a:srgbClr val="FF0000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>
            <a:off x="4648200" y="5562600"/>
            <a:ext cx="10668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8" name="Straight Arrow Connector 47"/>
          <p:cNvCxnSpPr/>
          <p:nvPr/>
        </p:nvCxnSpPr>
        <p:spPr bwMode="auto">
          <a:xfrm flipH="1">
            <a:off x="2743200" y="5562600"/>
            <a:ext cx="10668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4" name="Left Bracket 53"/>
          <p:cNvSpPr/>
          <p:nvPr/>
        </p:nvSpPr>
        <p:spPr bwMode="auto">
          <a:xfrm rot="16200000">
            <a:off x="3333750" y="3143250"/>
            <a:ext cx="114300" cy="1752600"/>
          </a:xfrm>
          <a:prstGeom prst="leftBracket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5" name="Freeform 54"/>
          <p:cNvSpPr/>
          <p:nvPr/>
        </p:nvSpPr>
        <p:spPr bwMode="auto">
          <a:xfrm>
            <a:off x="4240924" y="3549869"/>
            <a:ext cx="2527739" cy="564931"/>
          </a:xfrm>
          <a:custGeom>
            <a:avLst/>
            <a:gdLst>
              <a:gd name="connsiteX0" fmla="*/ 0 w 2527739"/>
              <a:gd name="connsiteY0" fmla="*/ 564931 h 564931"/>
              <a:gd name="connsiteX1" fmla="*/ 2175642 w 2527739"/>
              <a:gd name="connsiteY1" fmla="*/ 28903 h 564931"/>
              <a:gd name="connsiteX2" fmla="*/ 2112579 w 2527739"/>
              <a:gd name="connsiteY2" fmla="*/ 391510 h 564931"/>
              <a:gd name="connsiteX3" fmla="*/ 2128345 w 2527739"/>
              <a:gd name="connsiteY3" fmla="*/ 375745 h 564931"/>
              <a:gd name="connsiteX4" fmla="*/ 2128345 w 2527739"/>
              <a:gd name="connsiteY4" fmla="*/ 375745 h 564931"/>
              <a:gd name="connsiteX5" fmla="*/ 2128345 w 2527739"/>
              <a:gd name="connsiteY5" fmla="*/ 375745 h 56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7739" h="564931">
                <a:moveTo>
                  <a:pt x="0" y="564931"/>
                </a:moveTo>
                <a:cubicBezTo>
                  <a:pt x="911773" y="311369"/>
                  <a:pt x="1823546" y="57807"/>
                  <a:pt x="2175642" y="28903"/>
                </a:cubicBezTo>
                <a:cubicBezTo>
                  <a:pt x="2527739" y="0"/>
                  <a:pt x="2120462" y="333703"/>
                  <a:pt x="2112579" y="391510"/>
                </a:cubicBezTo>
                <a:cubicBezTo>
                  <a:pt x="2104696" y="449317"/>
                  <a:pt x="2128345" y="375745"/>
                  <a:pt x="2128345" y="375745"/>
                </a:cubicBezTo>
                <a:lnTo>
                  <a:pt x="2128345" y="375745"/>
                </a:lnTo>
                <a:lnTo>
                  <a:pt x="2128345" y="375745"/>
                </a:ln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38800" y="3962400"/>
            <a:ext cx="2813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95% confidence interval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       of the study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57" name="Curved Down Arrow 56"/>
          <p:cNvSpPr/>
          <p:nvPr/>
        </p:nvSpPr>
        <p:spPr bwMode="auto">
          <a:xfrm rot="20748626" flipH="1">
            <a:off x="2764284" y="2590800"/>
            <a:ext cx="1066800" cy="304800"/>
          </a:xfrm>
          <a:prstGeom prst="curvedDownArrow">
            <a:avLst/>
          </a:prstGeom>
          <a:solidFill>
            <a:srgbClr val="00B050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505200" y="2209800"/>
            <a:ext cx="3001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Weight of each trial in MA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/>
      <p:bldP spid="57" grpId="0" animBg="1"/>
      <p:bldP spid="5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 bwMode="auto">
          <a:xfrm>
            <a:off x="2434910" y="4963180"/>
            <a:ext cx="3429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" name="Group 13"/>
          <p:cNvGrpSpPr/>
          <p:nvPr/>
        </p:nvGrpSpPr>
        <p:grpSpPr>
          <a:xfrm>
            <a:off x="2815910" y="5039380"/>
            <a:ext cx="2671132" cy="369332"/>
            <a:chOff x="3204374" y="5562600"/>
            <a:chExt cx="2671132" cy="369332"/>
          </a:xfrm>
        </p:grpSpPr>
        <p:sp>
          <p:nvSpPr>
            <p:cNvPr id="5" name="TextBox 4"/>
            <p:cNvSpPr txBox="1"/>
            <p:nvPr/>
          </p:nvSpPr>
          <p:spPr>
            <a:xfrm>
              <a:off x="4411494" y="55626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029200" y="55626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562600" y="556260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657600" y="5562600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.2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04374" y="5562600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.5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434910" y="3048000"/>
            <a:ext cx="683813" cy="228600"/>
            <a:chOff x="2434910" y="3276600"/>
            <a:chExt cx="683813" cy="228600"/>
          </a:xfrm>
        </p:grpSpPr>
        <p:sp>
          <p:nvSpPr>
            <p:cNvPr id="12" name="Rectangle 11"/>
            <p:cNvSpPr/>
            <p:nvPr/>
          </p:nvSpPr>
          <p:spPr bwMode="auto">
            <a:xfrm>
              <a:off x="2663510" y="3276600"/>
              <a:ext cx="23209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 bwMode="auto">
            <a:xfrm>
              <a:off x="2434910" y="3390900"/>
              <a:ext cx="2286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2890123" y="3399367"/>
              <a:ext cx="2286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" name="Group 14"/>
          <p:cNvGrpSpPr/>
          <p:nvPr/>
        </p:nvGrpSpPr>
        <p:grpSpPr>
          <a:xfrm>
            <a:off x="2514600" y="3810000"/>
            <a:ext cx="1806105" cy="152400"/>
            <a:chOff x="2514600" y="3810000"/>
            <a:chExt cx="1806105" cy="15240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2819400" y="3810000"/>
              <a:ext cx="155889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 bwMode="auto">
            <a:xfrm>
              <a:off x="2971618" y="3886200"/>
              <a:ext cx="1349087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2514600" y="3879850"/>
              <a:ext cx="3048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" name="Group 18"/>
          <p:cNvGrpSpPr/>
          <p:nvPr/>
        </p:nvGrpSpPr>
        <p:grpSpPr>
          <a:xfrm>
            <a:off x="3505200" y="4267200"/>
            <a:ext cx="1905000" cy="228600"/>
            <a:chOff x="3505200" y="4114800"/>
            <a:chExt cx="1905000" cy="228600"/>
          </a:xfrm>
        </p:grpSpPr>
        <p:sp>
          <p:nvSpPr>
            <p:cNvPr id="20" name="Rectangle 19"/>
            <p:cNvSpPr/>
            <p:nvPr/>
          </p:nvSpPr>
          <p:spPr bwMode="auto">
            <a:xfrm>
              <a:off x="4419600" y="4114800"/>
              <a:ext cx="7620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>
              <a:off x="3505200" y="4267200"/>
              <a:ext cx="9144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4495800" y="4267200"/>
              <a:ext cx="9144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3" name="TextBox 22"/>
          <p:cNvSpPr txBox="1"/>
          <p:nvPr/>
        </p:nvSpPr>
        <p:spPr>
          <a:xfrm>
            <a:off x="4343400" y="5638800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Favors Control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33600" y="5638800"/>
            <a:ext cx="2108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Favors Treatment</a:t>
            </a:r>
            <a:endParaRPr lang="en-IN" b="1" dirty="0">
              <a:solidFill>
                <a:srgbClr val="FF0000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4648200" y="5562600"/>
            <a:ext cx="10668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H="1">
            <a:off x="2743200" y="5562600"/>
            <a:ext cx="10668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flipH="1">
            <a:off x="4800600" y="1371600"/>
            <a:ext cx="76200" cy="1143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>
            <a:off x="4191000" y="2286000"/>
            <a:ext cx="0" cy="2667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0" name="Group 39"/>
          <p:cNvGrpSpPr/>
          <p:nvPr/>
        </p:nvGrpSpPr>
        <p:grpSpPr>
          <a:xfrm>
            <a:off x="3581400" y="2362200"/>
            <a:ext cx="762000" cy="228600"/>
            <a:chOff x="2356723" y="3276600"/>
            <a:chExt cx="762000" cy="228600"/>
          </a:xfrm>
        </p:grpSpPr>
        <p:sp>
          <p:nvSpPr>
            <p:cNvPr id="41" name="Rectangle 40"/>
            <p:cNvSpPr/>
            <p:nvPr/>
          </p:nvSpPr>
          <p:spPr bwMode="auto">
            <a:xfrm>
              <a:off x="2587310" y="3276600"/>
              <a:ext cx="30829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 bwMode="auto">
            <a:xfrm>
              <a:off x="2356723" y="3390900"/>
              <a:ext cx="2286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/>
            <p:cNvCxnSpPr/>
            <p:nvPr/>
          </p:nvCxnSpPr>
          <p:spPr bwMode="auto">
            <a:xfrm>
              <a:off x="2890123" y="3399367"/>
              <a:ext cx="2286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4" name="Group 43"/>
          <p:cNvGrpSpPr/>
          <p:nvPr/>
        </p:nvGrpSpPr>
        <p:grpSpPr>
          <a:xfrm>
            <a:off x="1676400" y="2667000"/>
            <a:ext cx="2895600" cy="228600"/>
            <a:chOff x="3505200" y="4114800"/>
            <a:chExt cx="2895600" cy="228600"/>
          </a:xfrm>
        </p:grpSpPr>
        <p:sp>
          <p:nvSpPr>
            <p:cNvPr id="45" name="Rectangle 44"/>
            <p:cNvSpPr/>
            <p:nvPr/>
          </p:nvSpPr>
          <p:spPr bwMode="auto">
            <a:xfrm>
              <a:off x="4419600" y="4114800"/>
              <a:ext cx="7620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 bwMode="auto">
            <a:xfrm>
              <a:off x="3505200" y="4267200"/>
              <a:ext cx="9144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>
              <a:off x="4495800" y="4267200"/>
              <a:ext cx="19050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533400" y="1219200"/>
            <a:ext cx="299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>
                <a:solidFill>
                  <a:srgbClr val="990033"/>
                </a:solidFill>
              </a:rPr>
              <a:t>Combining all the studies</a:t>
            </a:r>
            <a:endParaRPr lang="en-IN" b="1" u="sng" dirty="0">
              <a:solidFill>
                <a:srgbClr val="990033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562600" y="4495800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Diamond of the bunch</a:t>
            </a:r>
            <a:endParaRPr lang="en-IN" b="1" dirty="0">
              <a:solidFill>
                <a:srgbClr val="00B050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3200400" y="4419600"/>
            <a:ext cx="609600" cy="457200"/>
            <a:chOff x="3200400" y="4419600"/>
            <a:chExt cx="609600" cy="457200"/>
          </a:xfrm>
        </p:grpSpPr>
        <p:sp>
          <p:nvSpPr>
            <p:cNvPr id="49" name="Flowchart: Decision 48"/>
            <p:cNvSpPr/>
            <p:nvPr/>
          </p:nvSpPr>
          <p:spPr bwMode="auto">
            <a:xfrm>
              <a:off x="3200400" y="4648200"/>
              <a:ext cx="609600" cy="228600"/>
            </a:xfrm>
            <a:prstGeom prst="flowChartDecision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I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51" name="Straight Connector 50"/>
            <p:cNvCxnSpPr>
              <a:endCxn id="49" idx="2"/>
            </p:cNvCxnSpPr>
            <p:nvPr/>
          </p:nvCxnSpPr>
          <p:spPr bwMode="auto">
            <a:xfrm>
              <a:off x="3505200" y="4648200"/>
              <a:ext cx="0" cy="2286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>
              <a:off x="3200400" y="4495800"/>
              <a:ext cx="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 bwMode="auto">
            <a:xfrm>
              <a:off x="3810000" y="4495800"/>
              <a:ext cx="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4" name="TextBox 73"/>
            <p:cNvSpPr txBox="1"/>
            <p:nvPr/>
          </p:nvSpPr>
          <p:spPr>
            <a:xfrm>
              <a:off x="3352800" y="4419600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FF0000"/>
                  </a:solidFill>
                </a:rPr>
                <a:t>CI</a:t>
              </a:r>
              <a:endParaRPr lang="en-IN" sz="11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2" name="Arc 51"/>
          <p:cNvSpPr/>
          <p:nvPr/>
        </p:nvSpPr>
        <p:spPr bwMode="auto">
          <a:xfrm rot="1420226" flipH="1">
            <a:off x="3755096" y="4672074"/>
            <a:ext cx="3000521" cy="1494056"/>
          </a:xfrm>
          <a:prstGeom prst="arc">
            <a:avLst>
              <a:gd name="adj1" fmla="val 16200000"/>
              <a:gd name="adj2" fmla="val 292259"/>
            </a:avLst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5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hivank\Desktop\Forest Plot\8.jpg"/>
          <p:cNvPicPr>
            <a:picLocks noChangeAspect="1" noChangeArrowheads="1"/>
          </p:cNvPicPr>
          <p:nvPr/>
        </p:nvPicPr>
        <p:blipFill>
          <a:blip r:embed="rId2" cstate="print"/>
          <a:srcRect l="30094" t="20042" r="32288" b="38205"/>
          <a:stretch>
            <a:fillRect/>
          </a:stretch>
        </p:blipFill>
        <p:spPr bwMode="auto">
          <a:xfrm>
            <a:off x="2819400" y="1752600"/>
            <a:ext cx="3276600" cy="27305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3" name="TextBox 2"/>
          <p:cNvSpPr txBox="1"/>
          <p:nvPr/>
        </p:nvSpPr>
        <p:spPr>
          <a:xfrm>
            <a:off x="2057400" y="5181600"/>
            <a:ext cx="49680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Shows combined point estimate (OR </a:t>
            </a:r>
            <a:r>
              <a:rPr lang="en-US" b="1" dirty="0" err="1" smtClean="0"/>
              <a:t>or</a:t>
            </a:r>
            <a:r>
              <a:rPr lang="en-US" b="1" dirty="0" smtClean="0"/>
              <a:t> RR)</a:t>
            </a:r>
          </a:p>
          <a:p>
            <a:pPr algn="ctr"/>
            <a:r>
              <a:rPr lang="en-US" b="1" dirty="0" smtClean="0"/>
              <a:t> &amp; CI for the </a:t>
            </a:r>
            <a:r>
              <a:rPr lang="en-US" b="1" dirty="0" err="1" smtClean="0"/>
              <a:t>metaanalysis</a:t>
            </a:r>
            <a:endParaRPr lang="en-IN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429000" y="609600"/>
            <a:ext cx="2132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</a:rPr>
              <a:t>The Diamond</a:t>
            </a:r>
            <a:endParaRPr lang="en-IN" sz="24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6034"/>
            <a:ext cx="8186861" cy="553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" name="Rectangle 2"/>
          <p:cNvSpPr/>
          <p:nvPr/>
        </p:nvSpPr>
        <p:spPr bwMode="auto">
          <a:xfrm>
            <a:off x="566861" y="639434"/>
            <a:ext cx="914400" cy="4038600"/>
          </a:xfrm>
          <a:prstGeom prst="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633661" y="639434"/>
            <a:ext cx="1981200" cy="4038600"/>
          </a:xfrm>
          <a:prstGeom prst="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691061" y="639434"/>
            <a:ext cx="914400" cy="4038600"/>
          </a:xfrm>
          <a:prstGeom prst="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7653461" y="609600"/>
            <a:ext cx="914400" cy="4220834"/>
          </a:xfrm>
          <a:prstGeom prst="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722203"/>
            <a:ext cx="2076209" cy="830997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      Column1</a:t>
            </a:r>
          </a:p>
          <a:p>
            <a:r>
              <a:rPr lang="en-US" sz="1600" b="1" dirty="0" smtClean="0"/>
              <a:t>Study/Author name</a:t>
            </a:r>
          </a:p>
          <a:p>
            <a:r>
              <a:rPr lang="en-US" sz="1600" b="1" dirty="0" smtClean="0"/>
              <a:t>Year of publication</a:t>
            </a:r>
            <a:endParaRPr lang="en-IN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057400" y="5715000"/>
            <a:ext cx="3494867" cy="861774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B0F0"/>
                </a:solidFill>
              </a:rPr>
              <a:t>Column 2</a:t>
            </a:r>
          </a:p>
          <a:p>
            <a:r>
              <a:rPr lang="en-US" sz="1600" b="1" u="sng" dirty="0" err="1" smtClean="0"/>
              <a:t>No.of</a:t>
            </a:r>
            <a:r>
              <a:rPr lang="en-US" sz="1600" b="1" u="sng" dirty="0" smtClean="0"/>
              <a:t> pts with events in the group</a:t>
            </a:r>
          </a:p>
          <a:p>
            <a:r>
              <a:rPr lang="en-US" sz="1600" b="1" dirty="0" smtClean="0"/>
              <a:t>Total pts in the same group</a:t>
            </a:r>
            <a:endParaRPr lang="en-IN" sz="1600" b="1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5486400" y="5715000"/>
            <a:ext cx="2270173" cy="861774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B0F0"/>
                </a:solidFill>
              </a:rPr>
              <a:t>Column 3</a:t>
            </a:r>
          </a:p>
          <a:p>
            <a:r>
              <a:rPr lang="en-US" sz="1600" b="1" dirty="0" smtClean="0"/>
              <a:t>Observed – Expected</a:t>
            </a:r>
          </a:p>
          <a:p>
            <a:r>
              <a:rPr lang="en-US" sz="1600" b="1" dirty="0" smtClean="0"/>
              <a:t>Variance</a:t>
            </a:r>
            <a:endParaRPr lang="en-IN" sz="1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254597" y="5715000"/>
            <a:ext cx="1965603" cy="830997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B0F0"/>
                </a:solidFill>
              </a:rPr>
              <a:t>Column 4</a:t>
            </a:r>
          </a:p>
          <a:p>
            <a:pPr algn="ctr"/>
            <a:endParaRPr lang="en-US" sz="1600" b="1" dirty="0" smtClean="0">
              <a:solidFill>
                <a:srgbClr val="00B0F0"/>
              </a:solidFill>
            </a:endParaRPr>
          </a:p>
          <a:p>
            <a:r>
              <a:rPr lang="en-US" sz="1600" b="1" dirty="0" smtClean="0"/>
              <a:t>Forest plot in nos.</a:t>
            </a:r>
            <a:endParaRPr lang="en-IN" sz="1600" b="1" dirty="0"/>
          </a:p>
        </p:txBody>
      </p:sp>
      <p:sp>
        <p:nvSpPr>
          <p:cNvPr id="12" name="Up Arrow 11"/>
          <p:cNvSpPr/>
          <p:nvPr/>
        </p:nvSpPr>
        <p:spPr bwMode="auto">
          <a:xfrm>
            <a:off x="914400" y="4724400"/>
            <a:ext cx="304800" cy="914400"/>
          </a:xfrm>
          <a:prstGeom prst="upArrow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3" name="Up Arrow 12"/>
          <p:cNvSpPr/>
          <p:nvPr/>
        </p:nvSpPr>
        <p:spPr bwMode="auto">
          <a:xfrm>
            <a:off x="2514600" y="4724400"/>
            <a:ext cx="304800" cy="914400"/>
          </a:xfrm>
          <a:prstGeom prst="upArrow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4" name="Up Arrow 13"/>
          <p:cNvSpPr/>
          <p:nvPr/>
        </p:nvSpPr>
        <p:spPr bwMode="auto">
          <a:xfrm rot="18077813">
            <a:off x="5089891" y="4352379"/>
            <a:ext cx="447511" cy="1642181"/>
          </a:xfrm>
          <a:prstGeom prst="upArrow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" name="Up Arrow 14"/>
          <p:cNvSpPr/>
          <p:nvPr/>
        </p:nvSpPr>
        <p:spPr bwMode="auto">
          <a:xfrm>
            <a:off x="7924800" y="4800600"/>
            <a:ext cx="304800" cy="914400"/>
          </a:xfrm>
          <a:prstGeom prst="upArrow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752600" y="0"/>
            <a:ext cx="1828800" cy="533400"/>
          </a:xfrm>
          <a:prstGeom prst="ellipse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86562" y="5678269"/>
            <a:ext cx="2518638" cy="646331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Row 1</a:t>
            </a:r>
          </a:p>
          <a:p>
            <a:pPr algn="ctr"/>
            <a:r>
              <a:rPr lang="en-US" b="1" dirty="0" smtClean="0"/>
              <a:t>Statistics of diamond</a:t>
            </a:r>
            <a:endParaRPr lang="en-IN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76200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4" name="Rectangle 3"/>
          <p:cNvSpPr/>
          <p:nvPr/>
        </p:nvSpPr>
        <p:spPr bwMode="auto">
          <a:xfrm>
            <a:off x="533400" y="4343400"/>
            <a:ext cx="8001000" cy="381000"/>
          </a:xfrm>
          <a:prstGeom prst="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457200" y="4724400"/>
            <a:ext cx="2057400" cy="533400"/>
          </a:xfrm>
          <a:prstGeom prst="ellipse">
            <a:avLst/>
          </a:prstGeom>
          <a:noFill/>
          <a:ln w="28575" cap="flat" cmpd="sng" algn="ctr">
            <a:solidFill>
              <a:srgbClr val="00B050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50721" y="5678269"/>
            <a:ext cx="2326279" cy="646331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Row 2</a:t>
            </a:r>
          </a:p>
          <a:p>
            <a:pPr algn="ctr"/>
            <a:r>
              <a:rPr lang="en-US" b="1" dirty="0" smtClean="0"/>
              <a:t>Heterogeneity stats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533400"/>
            <a:ext cx="495065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B0F0"/>
                </a:solidFill>
              </a:rPr>
              <a:t>Heterogeneity..</a:t>
            </a:r>
          </a:p>
          <a:p>
            <a:r>
              <a:rPr lang="en-GB" sz="2000" b="1" dirty="0" smtClean="0">
                <a:latin typeface="Arial" charset="0"/>
                <a:cs typeface="Arial" charset="0"/>
              </a:rPr>
              <a:t>   variation between the studies’ results</a:t>
            </a:r>
          </a:p>
          <a:p>
            <a:endParaRPr lang="en-IN" sz="2000" b="1" dirty="0"/>
          </a:p>
        </p:txBody>
      </p:sp>
      <p:sp>
        <p:nvSpPr>
          <p:cNvPr id="7" name="Rectangle 2051"/>
          <p:cNvSpPr txBox="1">
            <a:spLocks noChangeArrowheads="1"/>
          </p:cNvSpPr>
          <p:nvPr/>
        </p:nvSpPr>
        <p:spPr>
          <a:xfrm>
            <a:off x="533400" y="2743200"/>
            <a:ext cx="8382000" cy="2667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>
                <a:schemeClr val="bg2"/>
              </a:buClr>
              <a:buSzPct val="75000"/>
              <a:buFontTx/>
              <a:buNone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Differences between studies with respect to:</a:t>
            </a:r>
            <a:endParaRPr kumimoji="0" lang="en-US" sz="2400" b="1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>
                <a:schemeClr val="bg2"/>
              </a:buClr>
              <a:buSzPct val="75000"/>
              <a:buBlip>
                <a:blip r:embed="rId2"/>
              </a:buBlip>
              <a:defRPr/>
            </a:pPr>
            <a:r>
              <a:rPr kumimoji="0" lang="nl-NL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Pati</a:t>
            </a:r>
            <a:r>
              <a:rPr kumimoji="0" lang="en-US" sz="2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ents</a:t>
            </a:r>
            <a:r>
              <a:rPr lang="en-US" sz="2000" b="1" kern="0" dirty="0" smtClean="0">
                <a:solidFill>
                  <a:srgbClr val="FFC000"/>
                </a:solidFill>
                <a:latin typeface="Arial" charset="0"/>
              </a:rPr>
              <a:t>: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nl-NL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diagnos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is</a:t>
            </a:r>
            <a:r>
              <a:rPr kumimoji="0" lang="nl-NL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, in-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and </a:t>
            </a:r>
            <a:r>
              <a:rPr kumimoji="0" lang="nl-NL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exclusi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on c</a:t>
            </a:r>
            <a:r>
              <a:rPr kumimoji="0" lang="nl-NL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riteria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, etc</a:t>
            </a:r>
            <a:r>
              <a:rPr kumimoji="0" lang="nl-NL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ts val="600"/>
              </a:spcAft>
              <a:buClr>
                <a:schemeClr val="bg2"/>
              </a:buClr>
              <a:buSzPct val="75000"/>
              <a:buBlip>
                <a:blip r:embed="rId2"/>
              </a:buBlip>
              <a:defRPr/>
            </a:pPr>
            <a:r>
              <a:rPr kumimoji="0" lang="nl-NL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Interventi</a:t>
            </a: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on</a:t>
            </a:r>
            <a:r>
              <a:rPr kumimoji="0" lang="nl-NL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type</a:t>
            </a:r>
            <a:r>
              <a:rPr kumimoji="0" lang="nl-NL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, dos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e</a:t>
            </a:r>
            <a:r>
              <a:rPr kumimoji="0" lang="nl-NL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, dur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ation</a:t>
            </a:r>
            <a:r>
              <a:rPr kumimoji="0" lang="nl-NL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, etc.</a:t>
            </a:r>
          </a:p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ts val="600"/>
              </a:spcAft>
              <a:buClr>
                <a:schemeClr val="bg2"/>
              </a:buClr>
              <a:buSzPct val="75000"/>
              <a:buBlip>
                <a:blip r:embed="rId2"/>
              </a:buBlip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Outcomes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 type, scale, cut-off points, duration of </a:t>
            </a:r>
            <a:r>
              <a:rPr kumimoji="0" lang="nl-NL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follow-up, etc.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ts val="600"/>
              </a:spcAft>
              <a:buClr>
                <a:schemeClr val="bg2"/>
              </a:buClr>
              <a:buSzPct val="75000"/>
              <a:buBlip>
                <a:blip r:embed="rId2"/>
              </a:buBlip>
              <a:defRPr/>
            </a:pPr>
            <a:r>
              <a:rPr kumimoji="0" lang="en-GB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Quality and methodology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: 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randomised or not, </a:t>
            </a:r>
            <a:r>
              <a:rPr kumimoji="0" lang="en-GB" sz="20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allocation 					concealment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, blinding, etc. </a:t>
            </a:r>
            <a:endParaRPr kumimoji="0" lang="en-GB" sz="20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100010"/>
            <a:ext cx="2971792" cy="1257288"/>
          </a:xfrm>
        </p:spPr>
        <p:txBody>
          <a:bodyPr/>
          <a:lstStyle/>
          <a:p>
            <a:r>
              <a:rPr lang="en-US" sz="2800" b="1" dirty="0">
                <a:solidFill>
                  <a:srgbClr val="00B0F0"/>
                </a:solidFill>
              </a:rPr>
              <a:t>Heterogeneity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786130" y="1903730"/>
            <a:ext cx="7295515" cy="2428240"/>
          </a:xfrm>
        </p:spPr>
        <p:txBody>
          <a:bodyPr/>
          <a:lstStyle/>
          <a:p>
            <a:pPr marL="0" indent="0">
              <a:buNone/>
            </a:pPr>
            <a:endParaRPr lang="en-US" sz="2400" b="1" dirty="0"/>
          </a:p>
          <a:p>
            <a:pPr>
              <a:buBlip>
                <a:blip r:embed="rId3"/>
              </a:buBlip>
            </a:pPr>
            <a:r>
              <a:rPr lang="en-US" sz="2400" b="1" dirty="0" smtClean="0"/>
              <a:t>Often </a:t>
            </a:r>
            <a:r>
              <a:rPr lang="en-US" sz="2400" b="1" dirty="0"/>
              <a:t>statistically checked using x</a:t>
            </a:r>
            <a:r>
              <a:rPr lang="en-US" sz="2400" b="1" baseline="30000" dirty="0"/>
              <a:t>2 </a:t>
            </a:r>
            <a:r>
              <a:rPr lang="en-US" sz="2400" b="1" dirty="0"/>
              <a:t>test</a:t>
            </a:r>
            <a:endParaRPr lang="en-US" sz="2400" b="1" baseline="30000" dirty="0"/>
          </a:p>
          <a:p>
            <a:pPr lvl="1">
              <a:buNone/>
            </a:pPr>
            <a:r>
              <a:rPr lang="en-US" sz="2000" b="1" dirty="0" smtClean="0"/>
              <a:t>	not </a:t>
            </a:r>
            <a:r>
              <a:rPr lang="en-US" sz="2000" b="1" dirty="0"/>
              <a:t>sensitive</a:t>
            </a:r>
          </a:p>
          <a:p>
            <a:pPr lvl="1">
              <a:buNone/>
            </a:pPr>
            <a:r>
              <a:rPr lang="en-US" sz="2000" b="1" dirty="0" smtClean="0"/>
              <a:t>	p&lt;0.1 </a:t>
            </a:r>
            <a:r>
              <a:rPr lang="en-US" sz="2000" b="1" dirty="0"/>
              <a:t>implies </a:t>
            </a:r>
            <a:r>
              <a:rPr lang="en-US" sz="2000" b="1" dirty="0" smtClean="0"/>
              <a:t>heterogeneity</a:t>
            </a:r>
          </a:p>
          <a:p>
            <a:pPr lvl="1">
              <a:buNone/>
            </a:pPr>
            <a:endParaRPr lang="en-US" sz="2000" b="1" dirty="0"/>
          </a:p>
          <a:p>
            <a:pPr>
              <a:buBlip>
                <a:blip r:embed="rId3"/>
              </a:buBlip>
            </a:pPr>
            <a:r>
              <a:rPr lang="en-US" sz="2400" b="1" dirty="0"/>
              <a:t>I</a:t>
            </a:r>
            <a:r>
              <a:rPr lang="en-US" sz="2400" b="1" baseline="50000" dirty="0"/>
              <a:t>2 </a:t>
            </a:r>
            <a:r>
              <a:rPr lang="en-US" sz="2400" b="1" dirty="0"/>
              <a:t>test newer method for evaluating</a:t>
            </a:r>
          </a:p>
          <a:p>
            <a:endParaRPr lang="en-US" sz="2400" b="1" baseline="50000" dirty="0"/>
          </a:p>
        </p:txBody>
      </p:sp>
      <p:sp>
        <p:nvSpPr>
          <p:cNvPr id="2" name="Text Box 1"/>
          <p:cNvSpPr txBox="1"/>
          <p:nvPr/>
        </p:nvSpPr>
        <p:spPr>
          <a:xfrm>
            <a:off x="1447800" y="4211320"/>
            <a:ext cx="4093845" cy="817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Clr>
                <a:srgbClr val="FF0000"/>
              </a:buClr>
              <a:buFont typeface="Arial" pitchFamily="34" charset="0"/>
              <a:buNone/>
            </a:pPr>
            <a:endParaRPr lang="en-US" b="1" baseline="30000" dirty="0" smtClean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en-US" b="1" dirty="0" smtClean="0">
                <a:sym typeface="+mn-ea"/>
              </a:rPr>
              <a:t> Located at bottom of the plot</a:t>
            </a:r>
            <a:endParaRPr lang="en-US" b="1" dirty="0" smtClean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en-US" b="1" dirty="0" smtClean="0">
                <a:sym typeface="+mn-ea"/>
              </a:rPr>
              <a:t> Should be &lt;50%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0" y="3124200"/>
            <a:ext cx="1794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</a:rPr>
              <a:t>Exercise 1 </a:t>
            </a:r>
            <a:endParaRPr lang="en-IN" sz="24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0" y="1295400"/>
            <a:ext cx="87439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92913">
            <a:off x="-75511" y="494711"/>
            <a:ext cx="3966882" cy="1150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5696" y="362715"/>
            <a:ext cx="4258304" cy="315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7800" y="3471884"/>
            <a:ext cx="4258304" cy="2014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8599" y="5339755"/>
            <a:ext cx="4258303" cy="1213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Callout 1 7"/>
          <p:cNvSpPr/>
          <p:nvPr/>
        </p:nvSpPr>
        <p:spPr bwMode="auto">
          <a:xfrm>
            <a:off x="5029200" y="685800"/>
            <a:ext cx="533400" cy="304800"/>
          </a:xfrm>
          <a:prstGeom prst="borderCallout1">
            <a:avLst>
              <a:gd name="adj1" fmla="val 18750"/>
              <a:gd name="adj2" fmla="val -8333"/>
              <a:gd name="adj3" fmla="val 205604"/>
              <a:gd name="adj4" fmla="val -73801"/>
            </a:avLst>
          </a:prstGeom>
          <a:noFill/>
          <a:ln w="2857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Line Callout 1 8"/>
          <p:cNvSpPr/>
          <p:nvPr/>
        </p:nvSpPr>
        <p:spPr bwMode="auto">
          <a:xfrm>
            <a:off x="5486400" y="381000"/>
            <a:ext cx="3124200" cy="228600"/>
          </a:xfrm>
          <a:prstGeom prst="borderCallout1">
            <a:avLst>
              <a:gd name="adj1" fmla="val 18750"/>
              <a:gd name="adj2" fmla="val -8333"/>
              <a:gd name="adj3" fmla="val 188362"/>
              <a:gd name="adj4" fmla="val -33791"/>
            </a:avLst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84828" y="8382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Study label</a:t>
            </a:r>
            <a:endParaRPr lang="en-IN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397652" y="1230868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Descriptor </a:t>
            </a:r>
            <a:endParaRPr lang="en-IN" b="1" dirty="0"/>
          </a:p>
        </p:txBody>
      </p:sp>
      <p:sp>
        <p:nvSpPr>
          <p:cNvPr id="12" name="Line Callout 1 11"/>
          <p:cNvSpPr/>
          <p:nvPr/>
        </p:nvSpPr>
        <p:spPr bwMode="auto">
          <a:xfrm>
            <a:off x="5791200" y="609600"/>
            <a:ext cx="1371600" cy="381000"/>
          </a:xfrm>
          <a:prstGeom prst="borderCallout1">
            <a:avLst>
              <a:gd name="adj1" fmla="val 18750"/>
              <a:gd name="adj2" fmla="val -8333"/>
              <a:gd name="adj3" fmla="val 335948"/>
              <a:gd name="adj4" fmla="val -84310"/>
            </a:avLst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6600" y="1828800"/>
            <a:ext cx="1578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 smtClean="0"/>
              <a:t>No.of</a:t>
            </a:r>
            <a:r>
              <a:rPr lang="en-US" b="1" u="sng" dirty="0" smtClean="0"/>
              <a:t> events</a:t>
            </a:r>
          </a:p>
          <a:p>
            <a:r>
              <a:rPr lang="en-US" b="1" u="sng" dirty="0" smtClean="0"/>
              <a:t>Total women</a:t>
            </a:r>
            <a:endParaRPr lang="en-IN" b="1" u="sng" dirty="0"/>
          </a:p>
        </p:txBody>
      </p:sp>
      <p:sp>
        <p:nvSpPr>
          <p:cNvPr id="14" name="Line Callout 1 13"/>
          <p:cNvSpPr/>
          <p:nvPr/>
        </p:nvSpPr>
        <p:spPr bwMode="auto">
          <a:xfrm>
            <a:off x="8534400" y="685800"/>
            <a:ext cx="609600" cy="304800"/>
          </a:xfrm>
          <a:prstGeom prst="borderCallout1">
            <a:avLst>
              <a:gd name="adj1" fmla="val 18750"/>
              <a:gd name="adj2" fmla="val -8333"/>
              <a:gd name="adj3" fmla="val 722845"/>
              <a:gd name="adj4" fmla="val -661609"/>
            </a:avLst>
          </a:prstGeom>
          <a:noFill/>
          <a:ln w="2857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95600" y="2895600"/>
            <a:ext cx="1967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Treatment effect</a:t>
            </a:r>
            <a:endParaRPr lang="en-IN" b="1" dirty="0"/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4495800" y="4876800"/>
            <a:ext cx="33528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3352800" y="4648200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 effect</a:t>
            </a:r>
            <a:endParaRPr lang="en-IN" b="1" dirty="0"/>
          </a:p>
        </p:txBody>
      </p:sp>
      <p:sp>
        <p:nvSpPr>
          <p:cNvPr id="21" name="Rectangle 20"/>
          <p:cNvSpPr/>
          <p:nvPr/>
        </p:nvSpPr>
        <p:spPr bwMode="auto">
          <a:xfrm>
            <a:off x="4876800" y="4267200"/>
            <a:ext cx="4267200" cy="5334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876800" y="2667000"/>
            <a:ext cx="4267200" cy="7620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6858000" y="5791200"/>
            <a:ext cx="1981200" cy="762000"/>
          </a:xfrm>
          <a:prstGeom prst="ellipse">
            <a:avLst/>
          </a:pr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4572000" y="6096000"/>
            <a:ext cx="23622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914400" y="5715000"/>
            <a:ext cx="3813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Scale measuring treatment effect</a:t>
            </a:r>
          </a:p>
          <a:p>
            <a:pPr algn="ctr"/>
            <a:r>
              <a:rPr lang="en-US" b="1" dirty="0" smtClean="0"/>
              <a:t>Read labels carefully</a:t>
            </a:r>
            <a:endParaRPr lang="en-IN" b="1" dirty="0"/>
          </a:p>
        </p:txBody>
      </p:sp>
      <p:sp>
        <p:nvSpPr>
          <p:cNvPr id="22" name="Oval 21"/>
          <p:cNvSpPr/>
          <p:nvPr/>
        </p:nvSpPr>
        <p:spPr bwMode="auto">
          <a:xfrm>
            <a:off x="5029200" y="5867400"/>
            <a:ext cx="1752600" cy="609600"/>
          </a:xfrm>
          <a:prstGeom prst="ellipse">
            <a:avLst/>
          </a:prstGeom>
          <a:noFill/>
          <a:ln w="2857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57400" y="6400800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Heterogeneity </a:t>
            </a:r>
            <a:endParaRPr lang="en-IN" b="1" dirty="0"/>
          </a:p>
        </p:txBody>
      </p:sp>
      <p:cxnSp>
        <p:nvCxnSpPr>
          <p:cNvPr id="29" name="Straight Arrow Connector 28"/>
          <p:cNvCxnSpPr>
            <a:stCxn id="25" idx="3"/>
          </p:cNvCxnSpPr>
          <p:nvPr/>
        </p:nvCxnSpPr>
        <p:spPr bwMode="auto">
          <a:xfrm flipV="1">
            <a:off x="3845069" y="6324600"/>
            <a:ext cx="1260331" cy="26086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 animBg="1"/>
      <p:bldP spid="14" grpId="0" animBg="1"/>
      <p:bldP spid="15" grpId="0"/>
      <p:bldP spid="20" grpId="0"/>
      <p:bldP spid="21" grpId="0" animBg="1"/>
      <p:bldP spid="23" grpId="0" animBg="1"/>
      <p:bldP spid="24" grpId="0" animBg="1"/>
      <p:bldP spid="28" grpId="0"/>
      <p:bldP spid="22" grpId="0" animBg="1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04800" y="3352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Large study group, narrow confidence interval, entirely to left; suggests </a:t>
            </a:r>
            <a:r>
              <a:rPr lang="en-US" sz="2000" b="1" u="sng" dirty="0" smtClean="0"/>
              <a:t>that the intervention works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Larger study group, narrow confidence interval, crossing midline; suggests that the </a:t>
            </a:r>
            <a:r>
              <a:rPr lang="en-US" sz="2000" b="1" u="sng" dirty="0" smtClean="0"/>
              <a:t>intervention doesn’t work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Probably a small study group, with a wide confidence interval, crossing the line of no effect; </a:t>
            </a:r>
            <a:r>
              <a:rPr lang="en-US" sz="2000" b="1" u="sng" dirty="0" smtClean="0"/>
              <a:t>unable to say if the intervention works</a:t>
            </a:r>
          </a:p>
          <a:p>
            <a:endParaRPr lang="en-IN" sz="2000" b="1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2362200" y="1447800"/>
            <a:ext cx="2895600" cy="19812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V="1">
            <a:off x="1676400" y="1828800"/>
            <a:ext cx="4343400" cy="25146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4724400" y="1676400"/>
            <a:ext cx="990600" cy="25146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4724400" y="1752600"/>
            <a:ext cx="1981200" cy="2438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Oval 18"/>
          <p:cNvSpPr/>
          <p:nvPr/>
        </p:nvSpPr>
        <p:spPr bwMode="auto">
          <a:xfrm>
            <a:off x="76200" y="3352800"/>
            <a:ext cx="2743200" cy="381000"/>
          </a:xfrm>
          <a:prstGeom prst="ellipse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5943600" y="3276600"/>
            <a:ext cx="1905000" cy="533400"/>
          </a:xfrm>
          <a:prstGeom prst="ellipse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2057400" y="1981200"/>
            <a:ext cx="3581400" cy="3352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Oval 23"/>
          <p:cNvSpPr/>
          <p:nvPr/>
        </p:nvSpPr>
        <p:spPr bwMode="auto">
          <a:xfrm>
            <a:off x="4572000" y="5105400"/>
            <a:ext cx="2514600" cy="533400"/>
          </a:xfrm>
          <a:prstGeom prst="ellipse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 flipV="1">
            <a:off x="5867400" y="1219200"/>
            <a:ext cx="838200" cy="2057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Oval 30"/>
          <p:cNvSpPr/>
          <p:nvPr/>
        </p:nvSpPr>
        <p:spPr bwMode="auto">
          <a:xfrm>
            <a:off x="2667000" y="4267200"/>
            <a:ext cx="3505200" cy="381000"/>
          </a:xfrm>
          <a:prstGeom prst="ellipse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5867400" y="2057400"/>
            <a:ext cx="1143000" cy="28956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flipH="1" flipV="1">
            <a:off x="5105400" y="1981200"/>
            <a:ext cx="762000" cy="2971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Oval 40"/>
          <p:cNvSpPr/>
          <p:nvPr/>
        </p:nvSpPr>
        <p:spPr bwMode="auto">
          <a:xfrm>
            <a:off x="6248400" y="4191000"/>
            <a:ext cx="2057400" cy="533400"/>
          </a:xfrm>
          <a:prstGeom prst="ellipse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42" name="Straight Arrow Connector 41"/>
          <p:cNvCxnSpPr/>
          <p:nvPr/>
        </p:nvCxnSpPr>
        <p:spPr bwMode="auto">
          <a:xfrm flipH="1" flipV="1">
            <a:off x="6324600" y="1676400"/>
            <a:ext cx="914400" cy="2438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4" grpId="0" animBg="1"/>
      <p:bldP spid="24" grpId="1" animBg="1"/>
      <p:bldP spid="31" grpId="0" animBg="1"/>
      <p:bldP spid="31" grpId="1" animBg="1"/>
      <p:bldP spid="41" grpId="2" animBg="1"/>
      <p:bldP spid="41" grpId="3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8382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3" name="TextBox 2"/>
          <p:cNvSpPr txBox="1"/>
          <p:nvPr/>
        </p:nvSpPr>
        <p:spPr>
          <a:xfrm>
            <a:off x="152400" y="3962400"/>
            <a:ext cx="907492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en-US" sz="2000" b="1" dirty="0" smtClean="0"/>
              <a:t> Probably a small study group, with a wide confidence interval, crossing</a:t>
            </a:r>
          </a:p>
          <a:p>
            <a:r>
              <a:rPr lang="en-US" sz="2000" b="1" dirty="0" smtClean="0"/>
              <a:t>   the line of no effect</a:t>
            </a:r>
          </a:p>
          <a:p>
            <a:pPr>
              <a:buBlip>
                <a:blip r:embed="rId3"/>
              </a:buBlip>
            </a:pPr>
            <a:endParaRPr lang="en-US" sz="2000" b="1" dirty="0" smtClean="0"/>
          </a:p>
          <a:p>
            <a:pPr>
              <a:buBlip>
                <a:blip r:embed="rId3"/>
              </a:buBlip>
            </a:pPr>
            <a:r>
              <a:rPr lang="en-US" sz="2000" b="1" dirty="0" smtClean="0"/>
              <a:t> Larger study group, narrow confidence interval, entirely to left; </a:t>
            </a:r>
          </a:p>
          <a:p>
            <a:r>
              <a:rPr lang="en-US" sz="2000" b="1" dirty="0" smtClean="0"/>
              <a:t>   suggests that the intervention works</a:t>
            </a:r>
          </a:p>
          <a:p>
            <a:pPr>
              <a:buBlip>
                <a:blip r:embed="rId3"/>
              </a:buBlip>
            </a:pPr>
            <a:endParaRPr lang="en-US" sz="2000" b="1" dirty="0" smtClean="0"/>
          </a:p>
          <a:p>
            <a:pPr>
              <a:buBlip>
                <a:blip r:embed="rId3"/>
              </a:buBlip>
            </a:pPr>
            <a:r>
              <a:rPr lang="en-US" sz="2000" b="1" dirty="0" smtClean="0"/>
              <a:t> </a:t>
            </a:r>
            <a:r>
              <a:rPr lang="en-US" sz="2000" b="1" dirty="0" err="1" smtClean="0"/>
              <a:t>Metaanalysis</a:t>
            </a:r>
            <a:r>
              <a:rPr lang="en-US" sz="2000" b="1" dirty="0" smtClean="0"/>
              <a:t> of all groups, suggests that the intervention works</a:t>
            </a:r>
            <a:endParaRPr lang="en-IN" sz="2000" b="1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914400" y="1752600"/>
            <a:ext cx="4419600" cy="2209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 flipV="1">
            <a:off x="1143000" y="2286000"/>
            <a:ext cx="4419600" cy="25146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1066800" y="2743200"/>
            <a:ext cx="4800600" cy="3048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4867800" y="362715"/>
            <a:ext cx="4276200" cy="6190485"/>
            <a:chOff x="4022907" y="0"/>
            <a:chExt cx="3749492" cy="398068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38599" y="0"/>
              <a:ext cx="3733800" cy="2028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22907" y="1999298"/>
              <a:ext cx="3733800" cy="1295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032376" y="3200400"/>
              <a:ext cx="3733799" cy="780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" name="Rectangle 34"/>
          <p:cNvSpPr/>
          <p:nvPr/>
        </p:nvSpPr>
        <p:spPr bwMode="auto">
          <a:xfrm>
            <a:off x="4953000" y="5486400"/>
            <a:ext cx="3962400" cy="685800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79066" y="5385137"/>
            <a:ext cx="45977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Pooled estimate is marked with an </a:t>
            </a:r>
          </a:p>
          <a:p>
            <a:r>
              <a:rPr lang="en-US" sz="2000" b="1" dirty="0" smtClean="0"/>
              <a:t>unfilled diamond with an ascending </a:t>
            </a:r>
          </a:p>
          <a:p>
            <a:r>
              <a:rPr lang="en-US" sz="2000" b="1" dirty="0" smtClean="0"/>
              <a:t>dotted line</a:t>
            </a:r>
          </a:p>
        </p:txBody>
      </p:sp>
      <p:cxnSp>
        <p:nvCxnSpPr>
          <p:cNvPr id="38" name="Straight Connector 37"/>
          <p:cNvCxnSpPr/>
          <p:nvPr/>
        </p:nvCxnSpPr>
        <p:spPr bwMode="auto">
          <a:xfrm>
            <a:off x="7467600" y="5791200"/>
            <a:ext cx="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7696200" y="5791200"/>
            <a:ext cx="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Left-Up Arrow 40"/>
          <p:cNvSpPr/>
          <p:nvPr/>
        </p:nvSpPr>
        <p:spPr bwMode="auto">
          <a:xfrm>
            <a:off x="4495800" y="6096000"/>
            <a:ext cx="3276600" cy="228600"/>
          </a:xfrm>
          <a:prstGeom prst="lef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 bwMode="auto">
          <a:xfrm flipH="1" flipV="1">
            <a:off x="7391401" y="6143628"/>
            <a:ext cx="352424" cy="10477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 flipV="1">
            <a:off x="3810000" y="1143000"/>
            <a:ext cx="4724400" cy="5105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1932278" y="6248400"/>
            <a:ext cx="25635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Confidence Interval</a:t>
            </a:r>
            <a:endParaRPr lang="en-IN" sz="2000" b="1" dirty="0" smtClean="0"/>
          </a:p>
          <a:p>
            <a:endParaRPr lang="en-IN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2971800"/>
            <a:ext cx="170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 smtClean="0">
                <a:solidFill>
                  <a:srgbClr val="00B0F0"/>
                </a:solidFill>
              </a:rPr>
              <a:t>Exercise 2</a:t>
            </a:r>
            <a:endParaRPr lang="en-IN" sz="24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505" y="685800"/>
            <a:ext cx="8005499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3" name="TextBox 2"/>
          <p:cNvSpPr txBox="1"/>
          <p:nvPr/>
        </p:nvSpPr>
        <p:spPr>
          <a:xfrm>
            <a:off x="4865664" y="6477000"/>
            <a:ext cx="3744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i="1" dirty="0" smtClean="0">
                <a:solidFill>
                  <a:srgbClr val="FFC000"/>
                </a:solidFill>
              </a:rPr>
              <a:t>MARCH Collaborative Group, Lancet 2006</a:t>
            </a:r>
            <a:endParaRPr lang="en-IN" sz="1400" b="1" i="1" dirty="0">
              <a:solidFill>
                <a:srgbClr val="FFC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371600"/>
            <a:ext cx="9144000" cy="4805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5" name="Right Arrow 4"/>
          <p:cNvSpPr/>
          <p:nvPr/>
        </p:nvSpPr>
        <p:spPr bwMode="auto">
          <a:xfrm rot="19635492">
            <a:off x="5287894" y="2133600"/>
            <a:ext cx="457200" cy="3048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Right Arrow 5"/>
          <p:cNvSpPr/>
          <p:nvPr/>
        </p:nvSpPr>
        <p:spPr bwMode="auto">
          <a:xfrm rot="19635492">
            <a:off x="5592694" y="3710574"/>
            <a:ext cx="457200" cy="3048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 rot="19635492">
            <a:off x="5516494" y="4929774"/>
            <a:ext cx="457200" cy="3048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 rot="12499930">
            <a:off x="6140943" y="5271834"/>
            <a:ext cx="457200" cy="30480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609600" y="5486400"/>
            <a:ext cx="1752600" cy="2286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533400"/>
            <a:ext cx="1963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B0F0"/>
                </a:solidFill>
              </a:rPr>
              <a:t>Exercise 3</a:t>
            </a:r>
            <a:endParaRPr lang="en-IN" sz="2800" b="1" dirty="0">
              <a:solidFill>
                <a:srgbClr val="00B0F0"/>
              </a:solidFill>
            </a:endParaRPr>
          </a:p>
        </p:txBody>
      </p:sp>
      <p:pic>
        <p:nvPicPr>
          <p:cNvPr id="3" name="Picture 2" descr="cclogo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679698"/>
            <a:ext cx="3048000" cy="3033346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895600" y="5562600"/>
            <a:ext cx="3429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Cochrane Collaboration Logo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838200"/>
            <a:ext cx="2866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FF00"/>
                </a:solidFill>
              </a:rPr>
              <a:t>Some other plots..</a:t>
            </a:r>
            <a:endParaRPr lang="en-IN" sz="24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hivank\Desktop\Forest Plot\14.jpg"/>
          <p:cNvPicPr>
            <a:picLocks noChangeAspect="1" noChangeArrowheads="1"/>
          </p:cNvPicPr>
          <p:nvPr/>
        </p:nvPicPr>
        <p:blipFill>
          <a:blip r:embed="rId2" cstate="print"/>
          <a:srcRect l="2508" t="26722" r="2194" b="19833"/>
          <a:stretch>
            <a:fillRect/>
          </a:stretch>
        </p:blipFill>
        <p:spPr bwMode="auto">
          <a:xfrm>
            <a:off x="0" y="838200"/>
            <a:ext cx="5334000" cy="2245895"/>
          </a:xfrm>
          <a:prstGeom prst="rect">
            <a:avLst/>
          </a:prstGeom>
          <a:noFill/>
          <a:scene3d>
            <a:camera prst="perspectiveRight"/>
            <a:lightRig rig="threePt" dir="t"/>
          </a:scene3d>
          <a:sp3d>
            <a:bevelT prst="angle"/>
          </a:sp3d>
        </p:spPr>
      </p:pic>
      <p:sp>
        <p:nvSpPr>
          <p:cNvPr id="3" name="TextBox 2"/>
          <p:cNvSpPr txBox="1"/>
          <p:nvPr/>
        </p:nvSpPr>
        <p:spPr>
          <a:xfrm>
            <a:off x="2362200" y="76200"/>
            <a:ext cx="43781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FF00"/>
                </a:solidFill>
              </a:rPr>
              <a:t>Funnel plots</a:t>
            </a:r>
          </a:p>
          <a:p>
            <a:pPr algn="ctr"/>
            <a:r>
              <a:rPr lang="en-US" b="1" dirty="0" smtClean="0"/>
              <a:t>Bias detected by simple graphical test</a:t>
            </a:r>
            <a:endParaRPr lang="en-IN" b="1" dirty="0"/>
          </a:p>
        </p:txBody>
      </p:sp>
      <p:pic>
        <p:nvPicPr>
          <p:cNvPr id="9218" name="Picture 2" descr="C:\Users\Shivank\Desktop\Forest Plot\15.jpg"/>
          <p:cNvPicPr>
            <a:picLocks noChangeAspect="1" noChangeArrowheads="1"/>
          </p:cNvPicPr>
          <p:nvPr/>
        </p:nvPicPr>
        <p:blipFill>
          <a:blip r:embed="rId3" cstate="print"/>
          <a:srcRect r="1097" b="14927"/>
          <a:stretch>
            <a:fillRect/>
          </a:stretch>
        </p:blipFill>
        <p:spPr bwMode="auto">
          <a:xfrm>
            <a:off x="457200" y="3124200"/>
            <a:ext cx="5181600" cy="3346279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  <a:sp3d>
            <a:bevelT prst="angle"/>
          </a:sp3d>
        </p:spPr>
      </p:pic>
      <p:pic>
        <p:nvPicPr>
          <p:cNvPr id="9219" name="Picture 3" descr="C:\Users\Shivank\Desktop\Forest Plot\16.jpg"/>
          <p:cNvPicPr>
            <a:picLocks noChangeAspect="1" noChangeArrowheads="1"/>
          </p:cNvPicPr>
          <p:nvPr/>
        </p:nvPicPr>
        <p:blipFill>
          <a:blip r:embed="rId4" cstate="print"/>
          <a:srcRect l="4859" t="1566" r="4859" b="13257"/>
          <a:stretch>
            <a:fillRect/>
          </a:stretch>
        </p:blipFill>
        <p:spPr bwMode="auto">
          <a:xfrm>
            <a:off x="4724400" y="2743200"/>
            <a:ext cx="5105400" cy="3377418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hivank\Desktop\Forest Plot\11.jpg"/>
          <p:cNvPicPr>
            <a:picLocks noChangeAspect="1" noChangeArrowheads="1"/>
          </p:cNvPicPr>
          <p:nvPr/>
        </p:nvPicPr>
        <p:blipFill>
          <a:blip r:embed="rId2" cstate="print"/>
          <a:srcRect l="3762" t="18372" r="3448" b="13152"/>
          <a:stretch>
            <a:fillRect/>
          </a:stretch>
        </p:blipFill>
        <p:spPr bwMode="auto">
          <a:xfrm>
            <a:off x="1202473" y="2286000"/>
            <a:ext cx="6646127" cy="368231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3" name="TextBox 2"/>
          <p:cNvSpPr txBox="1"/>
          <p:nvPr/>
        </p:nvSpPr>
        <p:spPr>
          <a:xfrm>
            <a:off x="2286000" y="1381780"/>
            <a:ext cx="4918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FF00"/>
                </a:solidFill>
              </a:rPr>
              <a:t>Interpretation of Forest Plot</a:t>
            </a:r>
            <a:endParaRPr lang="en-IN" sz="2800" b="1" dirty="0">
              <a:solidFill>
                <a:srgbClr val="00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533400"/>
            <a:ext cx="2015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</a:rPr>
              <a:t>Summarize..</a:t>
            </a:r>
            <a:endParaRPr lang="en-IN" sz="24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hivank\Desktop\Forest Plot\9.jpg"/>
          <p:cNvPicPr>
            <a:picLocks noChangeAspect="1" noChangeArrowheads="1"/>
          </p:cNvPicPr>
          <p:nvPr/>
        </p:nvPicPr>
        <p:blipFill>
          <a:blip r:embed="rId2" cstate="print"/>
          <a:srcRect l="4859" t="19937" r="4859" b="13257"/>
          <a:stretch>
            <a:fillRect/>
          </a:stretch>
        </p:blipFill>
        <p:spPr bwMode="auto">
          <a:xfrm>
            <a:off x="1143000" y="1981200"/>
            <a:ext cx="7132320" cy="39624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3" name="TextBox 2"/>
          <p:cNvSpPr txBox="1"/>
          <p:nvPr/>
        </p:nvSpPr>
        <p:spPr>
          <a:xfrm>
            <a:off x="2590800" y="1143000"/>
            <a:ext cx="4480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FF00"/>
                </a:solidFill>
              </a:rPr>
              <a:t>Diamond in </a:t>
            </a:r>
            <a:r>
              <a:rPr lang="en-US" sz="2800" b="1" dirty="0" err="1" smtClean="0">
                <a:solidFill>
                  <a:srgbClr val="00FF00"/>
                </a:solidFill>
              </a:rPr>
              <a:t>Metaanalysis</a:t>
            </a:r>
            <a:endParaRPr lang="en-IN" sz="2800" b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mond 1"/>
          <p:cNvSpPr/>
          <p:nvPr/>
        </p:nvSpPr>
        <p:spPr bwMode="auto">
          <a:xfrm>
            <a:off x="2743200" y="2743200"/>
            <a:ext cx="3581400" cy="1524000"/>
          </a:xfrm>
          <a:prstGeom prst="diamond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52800" y="3124200"/>
            <a:ext cx="2501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Thank You</a:t>
            </a:r>
            <a:endParaRPr lang="en-IN" sz="3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3">
      <a:dk1>
        <a:srgbClr val="822504"/>
      </a:dk1>
      <a:lt1>
        <a:srgbClr val="FFFFFF"/>
      </a:lt1>
      <a:dk2>
        <a:srgbClr val="000000"/>
      </a:dk2>
      <a:lt2>
        <a:srgbClr val="FFFFFF"/>
      </a:lt2>
      <a:accent1>
        <a:srgbClr val="FF9900"/>
      </a:accent1>
      <a:accent2>
        <a:srgbClr val="9E2A06"/>
      </a:accent2>
      <a:accent3>
        <a:srgbClr val="AAAAAA"/>
      </a:accent3>
      <a:accent4>
        <a:srgbClr val="DADADA"/>
      </a:accent4>
      <a:accent5>
        <a:srgbClr val="FFCAAA"/>
      </a:accent5>
      <a:accent6>
        <a:srgbClr val="8F2505"/>
      </a:accent6>
      <a:hlink>
        <a:srgbClr val="FF3300"/>
      </a:hlink>
      <a:folHlink>
        <a:srgbClr val="7C0704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3">
        <a:dk1>
          <a:srgbClr val="822504"/>
        </a:dk1>
        <a:lt1>
          <a:srgbClr val="FFFFFF"/>
        </a:lt1>
        <a:dk2>
          <a:srgbClr val="00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Prostate Debate</Template>
  <TotalTime>684</TotalTime>
  <Words>609</Words>
  <Application>Microsoft Office PowerPoint</Application>
  <PresentationFormat>On-screen Show (4:3)</PresentationFormat>
  <Paragraphs>172</Paragraphs>
  <Slides>36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Pixel</vt:lpstr>
      <vt:lpstr>Forest Plot in Metaanalysis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Heterogeneity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Elekta</dc:creator>
  <cp:lastModifiedBy>Shivank</cp:lastModifiedBy>
  <cp:revision>233</cp:revision>
  <dcterms:created xsi:type="dcterms:W3CDTF">2006-08-16T00:00:00Z</dcterms:created>
  <dcterms:modified xsi:type="dcterms:W3CDTF">2020-08-07T18:10:51Z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1033-10.1.0.5652</vt:lpwstr>
  </property>
</Properties>
</file>