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81" r:id="rId3"/>
    <p:sldId id="274" r:id="rId4"/>
    <p:sldId id="270" r:id="rId5"/>
    <p:sldId id="258" r:id="rId6"/>
    <p:sldId id="268" r:id="rId7"/>
    <p:sldId id="261" r:id="rId8"/>
    <p:sldId id="259" r:id="rId9"/>
    <p:sldId id="260" r:id="rId10"/>
    <p:sldId id="262" r:id="rId11"/>
    <p:sldId id="263" r:id="rId12"/>
    <p:sldId id="264" r:id="rId13"/>
    <p:sldId id="267" r:id="rId14"/>
    <p:sldId id="265" r:id="rId15"/>
    <p:sldId id="266" r:id="rId16"/>
    <p:sldId id="269" r:id="rId17"/>
    <p:sldId id="272" r:id="rId18"/>
    <p:sldId id="273" r:id="rId19"/>
    <p:sldId id="271" r:id="rId20"/>
    <p:sldId id="275" r:id="rId21"/>
    <p:sldId id="276" r:id="rId22"/>
    <p:sldId id="277" r:id="rId23"/>
    <p:sldId id="278" r:id="rId24"/>
    <p:sldId id="279" r:id="rId25"/>
    <p:sldId id="280" r:id="rId26"/>
    <p:sldId id="282" r:id="rId27"/>
    <p:sldId id="283" r:id="rId28"/>
    <p:sldId id="284" r:id="rId29"/>
    <p:sldId id="285" r:id="rId30"/>
    <p:sldId id="286" r:id="rId31"/>
    <p:sldId id="28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sorterViewPr>
    <p:cViewPr>
      <p:scale>
        <a:sx n="100" d="100"/>
        <a:sy n="100" d="100"/>
      </p:scale>
      <p:origin x="0" y="-107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E28B15-5A5F-450D-8ECC-4ABD786EFCE7}" type="datetimeFigureOut">
              <a:rPr lang="en-IN" smtClean="0"/>
              <a:t>28/07/2019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86F48F-182A-4F60-911C-8D5F9E093164}" type="slidenum">
              <a:rPr lang="en-IN" smtClean="0"/>
              <a:t>‹#›</a:t>
            </a:fld>
            <a:endParaRPr lang="en-IN"/>
          </a:p>
        </p:txBody>
      </p:sp>
    </p:spTree>
    <p:extLst>
      <p:ext uri="{BB962C8B-B14F-4D97-AF65-F5344CB8AC3E}">
        <p14:creationId xmlns:p14="http://schemas.microsoft.com/office/powerpoint/2010/main" val="3187603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C22F1E2-AF83-4B21-B908-9FA70B455CE3}" type="slidenum">
              <a:rPr lang="en-US" smtClean="0"/>
              <a:pPr/>
              <a:t>2</a:t>
            </a:fld>
            <a:endParaRPr lang="en-US" smtClean="0"/>
          </a:p>
        </p:txBody>
      </p:sp>
      <p:sp>
        <p:nvSpPr>
          <p:cNvPr id="51203" name="Slide Image Placeholder 1"/>
          <p:cNvSpPr>
            <a:spLocks noGrp="1" noRot="1" noChangeAspect="1" noTextEdit="1"/>
          </p:cNvSpPr>
          <p:nvPr>
            <p:ph type="sldImg"/>
          </p:nvPr>
        </p:nvSpPr>
        <p:spPr>
          <a:ln/>
        </p:spPr>
      </p:sp>
      <p:sp>
        <p:nvSpPr>
          <p:cNvPr id="51204" name="Notes Placeholder 2"/>
          <p:cNvSpPr>
            <a:spLocks noGrp="1"/>
          </p:cNvSpPr>
          <p:nvPr>
            <p:ph type="body" idx="1"/>
          </p:nvPr>
        </p:nvSpPr>
        <p:spPr>
          <a:noFill/>
          <a:ln/>
        </p:spPr>
        <p:txBody>
          <a:bodyPr/>
          <a:lstStyle/>
          <a:p>
            <a:pPr eaLnBrk="1" hangingPunct="1">
              <a:spcBef>
                <a:spcPct val="0"/>
              </a:spcBef>
            </a:pPr>
            <a:r>
              <a:rPr lang="en-US" dirty="0" smtClean="0"/>
              <a:t>The HPV virus is a non enveloped </a:t>
            </a:r>
            <a:r>
              <a:rPr lang="en-US" dirty="0" err="1" smtClean="0"/>
              <a:t>ds</a:t>
            </a:r>
            <a:r>
              <a:rPr lang="en-US" dirty="0" smtClean="0"/>
              <a:t> DNA virus. Of the numerous genotypes only about 40 infect the genital tract. There are 5 genera Alpha, beta, gamma, mu and nu of which most of the alpha </a:t>
            </a:r>
            <a:r>
              <a:rPr lang="en-US" dirty="0" err="1" smtClean="0"/>
              <a:t>papilloma</a:t>
            </a:r>
            <a:r>
              <a:rPr lang="en-US" dirty="0" smtClean="0"/>
              <a:t> viruses infect the mucosa.</a:t>
            </a:r>
          </a:p>
          <a:p>
            <a:pPr eaLnBrk="1" hangingPunct="1">
              <a:spcBef>
                <a:spcPct val="0"/>
              </a:spcBef>
            </a:pPr>
            <a:r>
              <a:rPr lang="en-US" dirty="0" smtClean="0"/>
              <a:t>Upstream regulatory region or long control region</a:t>
            </a:r>
          </a:p>
          <a:p>
            <a:pPr eaLnBrk="1" hangingPunct="1">
              <a:spcBef>
                <a:spcPct val="0"/>
              </a:spcBef>
            </a:pPr>
            <a:r>
              <a:rPr lang="en-US" dirty="0" smtClean="0"/>
              <a:t>E1-- Replication and replication repression</a:t>
            </a:r>
            <a:br>
              <a:rPr lang="en-US" dirty="0" smtClean="0"/>
            </a:br>
            <a:r>
              <a:rPr lang="en-US" dirty="0" smtClean="0"/>
              <a:t>E2-- Activates transcription in HPV types 6, 11 and 16, represses transcription and binds to long control region.</a:t>
            </a:r>
            <a:br>
              <a:rPr lang="en-US" dirty="0" smtClean="0"/>
            </a:br>
            <a:r>
              <a:rPr lang="en-US" dirty="0" smtClean="0"/>
              <a:t>E3-- No known product or function </a:t>
            </a:r>
            <a:br>
              <a:rPr lang="en-US" dirty="0" smtClean="0"/>
            </a:br>
            <a:r>
              <a:rPr lang="en-US" dirty="0" smtClean="0"/>
              <a:t>E4-- </a:t>
            </a:r>
            <a:r>
              <a:rPr lang="en-US" dirty="0" err="1" smtClean="0"/>
              <a:t>Cytoplasmic</a:t>
            </a:r>
            <a:r>
              <a:rPr lang="en-US" dirty="0" smtClean="0"/>
              <a:t> protein in HPV-1-induced warts.</a:t>
            </a:r>
            <a:br>
              <a:rPr lang="en-US" dirty="0" smtClean="0"/>
            </a:br>
            <a:r>
              <a:rPr lang="en-US" dirty="0" smtClean="0"/>
              <a:t>E5-- Transformation in HPV-6.</a:t>
            </a:r>
            <a:br>
              <a:rPr lang="en-US" dirty="0" smtClean="0"/>
            </a:br>
            <a:r>
              <a:rPr lang="en-US" dirty="0" smtClean="0"/>
              <a:t>E6-- Transformation in cooperation with E7 in HPV-16 and HPV-18.</a:t>
            </a:r>
            <a:br>
              <a:rPr lang="en-US" dirty="0" smtClean="0"/>
            </a:br>
            <a:r>
              <a:rPr lang="en-US" dirty="0" smtClean="0"/>
              <a:t>E7-- Transformation in cooperation with E6.</a:t>
            </a:r>
            <a:br>
              <a:rPr lang="en-US" dirty="0" smtClean="0"/>
            </a:br>
            <a:r>
              <a:rPr lang="en-US" dirty="0" smtClean="0"/>
              <a:t>E8-- No known product or function.</a:t>
            </a:r>
            <a:br>
              <a:rPr lang="en-US" dirty="0" smtClean="0"/>
            </a:br>
            <a:r>
              <a:rPr lang="en-US" dirty="0" smtClean="0"/>
              <a:t>L1-- Major </a:t>
            </a:r>
            <a:r>
              <a:rPr lang="en-US" dirty="0" err="1" smtClean="0"/>
              <a:t>capsid</a:t>
            </a:r>
            <a:r>
              <a:rPr lang="en-US" dirty="0" smtClean="0"/>
              <a:t> protein.</a:t>
            </a:r>
            <a:br>
              <a:rPr lang="en-US" dirty="0" smtClean="0"/>
            </a:br>
            <a:r>
              <a:rPr lang="en-US" dirty="0" smtClean="0"/>
              <a:t>L2-- Minor </a:t>
            </a:r>
            <a:r>
              <a:rPr lang="en-US" dirty="0" err="1" smtClean="0"/>
              <a:t>capsid</a:t>
            </a:r>
            <a:r>
              <a:rPr lang="en-US" dirty="0" smtClean="0"/>
              <a:t> protein.</a:t>
            </a:r>
          </a:p>
          <a:p>
            <a:pPr eaLnBrk="1" hangingPunct="1">
              <a:spcBef>
                <a:spcPct val="0"/>
              </a:spcBef>
            </a:pPr>
            <a:endParaRPr lang="en-US" dirty="0" smtClean="0"/>
          </a:p>
        </p:txBody>
      </p:sp>
      <p:sp>
        <p:nvSpPr>
          <p:cNvPr id="5120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44B8B5B-8289-46FC-A4EE-B4F0140F7078}" type="slidenum">
              <a:rPr lang="en-US" sz="1200">
                <a:latin typeface="Calibri" pitchFamily="34" charset="0"/>
              </a:rPr>
              <a:pPr algn="r"/>
              <a:t>2</a:t>
            </a:fld>
            <a:endParaRPr lang="en-US" sz="1200">
              <a:latin typeface="Calibri" pitchFamily="34" charset="0"/>
            </a:endParaRPr>
          </a:p>
        </p:txBody>
      </p:sp>
    </p:spTree>
    <p:extLst>
      <p:ext uri="{BB962C8B-B14F-4D97-AF65-F5344CB8AC3E}">
        <p14:creationId xmlns:p14="http://schemas.microsoft.com/office/powerpoint/2010/main" val="168484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6C32C8-5526-4A19-A962-0CBA1D1680B1}" type="slidenum">
              <a:rPr lang="en-US" altLang="en-US"/>
              <a:pPr eaLnBrk="1" hangingPunct="1"/>
              <a:t>4</a:t>
            </a:fld>
            <a:endParaRPr lang="en-US" altLang="en-US"/>
          </a:p>
        </p:txBody>
      </p:sp>
      <p:sp>
        <p:nvSpPr>
          <p:cNvPr id="38915" name="Rectangle 2"/>
          <p:cNvSpPr>
            <a:spLocks noRo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cs typeface="Arial" panose="020B0604020202020204" pitchFamily="34" charset="0"/>
              </a:rPr>
              <a:t>There are 15 high risk types and a further 3 potentially oncogenic types. </a:t>
            </a:r>
          </a:p>
        </p:txBody>
      </p:sp>
    </p:spTree>
    <p:extLst>
      <p:ext uri="{BB962C8B-B14F-4D97-AF65-F5344CB8AC3E}">
        <p14:creationId xmlns:p14="http://schemas.microsoft.com/office/powerpoint/2010/main" val="422144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Mittal</a:t>
            </a:r>
            <a:r>
              <a:rPr lang="en-US" dirty="0" smtClean="0"/>
              <a:t> et al in WB, found </a:t>
            </a:r>
            <a:r>
              <a:rPr lang="en-US" dirty="0" err="1" smtClean="0"/>
              <a:t>hrHPV</a:t>
            </a:r>
            <a:r>
              <a:rPr lang="en-US" dirty="0" smtClean="0"/>
              <a:t> in 4.7% </a:t>
            </a:r>
            <a:r>
              <a:rPr lang="en-US" smtClean="0"/>
              <a:t>of &gt;44000 </a:t>
            </a:r>
            <a:r>
              <a:rPr lang="en-US" dirty="0" smtClean="0"/>
              <a:t>women screened by HC2 and CIN3 in </a:t>
            </a:r>
            <a:r>
              <a:rPr lang="en-US" smtClean="0"/>
              <a:t>3.9/1000 women.</a:t>
            </a:r>
            <a:endParaRPr lang="en-IN" dirty="0"/>
          </a:p>
        </p:txBody>
      </p:sp>
      <p:sp>
        <p:nvSpPr>
          <p:cNvPr id="4" name="Slide Number Placeholder 3"/>
          <p:cNvSpPr>
            <a:spLocks noGrp="1"/>
          </p:cNvSpPr>
          <p:nvPr>
            <p:ph type="sldNum" sz="quarter" idx="10"/>
          </p:nvPr>
        </p:nvSpPr>
        <p:spPr/>
        <p:txBody>
          <a:bodyPr/>
          <a:lstStyle/>
          <a:p>
            <a:fld id="{9CBA8BCB-998F-4E98-BBF4-9E93EF14CD36}" type="slidenum">
              <a:rPr lang="en-IN" smtClean="0"/>
              <a:pPr/>
              <a:t>10</a:t>
            </a:fld>
            <a:endParaRPr lang="en-IN"/>
          </a:p>
        </p:txBody>
      </p:sp>
    </p:spTree>
    <p:extLst>
      <p:ext uri="{BB962C8B-B14F-4D97-AF65-F5344CB8AC3E}">
        <p14:creationId xmlns:p14="http://schemas.microsoft.com/office/powerpoint/2010/main" val="1181023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D6124C-A6AE-4089-B086-3615E93B73BA}" type="slidenum">
              <a:rPr lang="en-US" altLang="en-US"/>
              <a:pPr eaLnBrk="1" hangingPunct="1"/>
              <a:t>13</a:t>
            </a:fld>
            <a:endParaRPr lang="en-US" altLang="en-US"/>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cs typeface="Arial" panose="020B0604020202020204" pitchFamily="34" charset="0"/>
              </a:rPr>
              <a:t>Since HPV is a sexually transmitted infection, it is found more commonly in sex workers, STD clinic attendees, incarcerated persons and sexually promiscuous people as compared to the general population.</a:t>
            </a:r>
          </a:p>
        </p:txBody>
      </p:sp>
    </p:spTree>
    <p:extLst>
      <p:ext uri="{BB962C8B-B14F-4D97-AF65-F5344CB8AC3E}">
        <p14:creationId xmlns:p14="http://schemas.microsoft.com/office/powerpoint/2010/main" val="1607372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Sarkar</a:t>
            </a:r>
            <a:r>
              <a:rPr lang="en-US" dirty="0" smtClean="0"/>
              <a:t> et al: HIV pts. </a:t>
            </a:r>
            <a:r>
              <a:rPr lang="en-US" b="1" dirty="0" smtClean="0"/>
              <a:t>5 times </a:t>
            </a:r>
            <a:r>
              <a:rPr lang="en-US" dirty="0" smtClean="0"/>
              <a:t>more at risk of acquiring </a:t>
            </a:r>
            <a:r>
              <a:rPr lang="en-US" dirty="0" err="1" smtClean="0"/>
              <a:t>oncogenic</a:t>
            </a:r>
            <a:r>
              <a:rPr lang="en-US" dirty="0" smtClean="0"/>
              <a:t> HPV after adjusting for age and duration of sexual activity</a:t>
            </a:r>
            <a:endParaRPr lang="en-US" dirty="0"/>
          </a:p>
        </p:txBody>
      </p:sp>
      <p:sp>
        <p:nvSpPr>
          <p:cNvPr id="4" name="Slide Number Placeholder 3"/>
          <p:cNvSpPr>
            <a:spLocks noGrp="1"/>
          </p:cNvSpPr>
          <p:nvPr>
            <p:ph type="sldNum" sz="quarter" idx="10"/>
          </p:nvPr>
        </p:nvSpPr>
        <p:spPr/>
        <p:txBody>
          <a:bodyPr/>
          <a:lstStyle/>
          <a:p>
            <a:fld id="{DD67E8B5-3D02-4AB6-A026-56066B597B15}" type="slidenum">
              <a:rPr lang="en-US" smtClean="0"/>
              <a:pPr/>
              <a:t>14</a:t>
            </a:fld>
            <a:endParaRPr lang="en-US"/>
          </a:p>
        </p:txBody>
      </p:sp>
    </p:spTree>
    <p:extLst>
      <p:ext uri="{BB962C8B-B14F-4D97-AF65-F5344CB8AC3E}">
        <p14:creationId xmlns:p14="http://schemas.microsoft.com/office/powerpoint/2010/main" val="3265898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AD04D1-2127-4A29-82FF-D05AF7F4D960}" type="slidenum">
              <a:rPr lang="en-US" altLang="en-US"/>
              <a:pPr eaLnBrk="1" hangingPunct="1"/>
              <a:t>16</a:t>
            </a:fld>
            <a:endParaRPr lang="en-US" altLang="en-US"/>
          </a:p>
        </p:txBody>
      </p:sp>
      <p:sp>
        <p:nvSpPr>
          <p:cNvPr id="36867" name="Rectangle 2"/>
          <p:cNvSpPr>
            <a:spLocks noRo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cs typeface="Arial" panose="020B0604020202020204" pitchFamily="34" charset="0"/>
              </a:rPr>
              <a:t>The strength of association between the hr-HPV types and cervical cancer are extremely high with odds ratios over 100</a:t>
            </a:r>
          </a:p>
        </p:txBody>
      </p:sp>
    </p:spTree>
    <p:extLst>
      <p:ext uri="{BB962C8B-B14F-4D97-AF65-F5344CB8AC3E}">
        <p14:creationId xmlns:p14="http://schemas.microsoft.com/office/powerpoint/2010/main" val="60251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4B350B-18EF-43BF-8877-296C57292EDB}" type="slidenum">
              <a:rPr lang="en-US" altLang="en-US"/>
              <a:pPr eaLnBrk="1" hangingPunct="1"/>
              <a:t>17</a:t>
            </a:fld>
            <a:endParaRPr lang="en-US" altLang="en-US"/>
          </a:p>
        </p:txBody>
      </p:sp>
      <p:sp>
        <p:nvSpPr>
          <p:cNvPr id="43011" name="Rectangle 2"/>
          <p:cNvSpPr>
            <a:spLocks noRo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cs typeface="Arial" panose="020B0604020202020204" pitchFamily="34" charset="0"/>
              </a:rPr>
              <a:t>The virus deregulates the cell cycle control mechanisms by suppressing the tumour suppressor genes. Thus the virus sneaks past the various check points.</a:t>
            </a:r>
          </a:p>
        </p:txBody>
      </p:sp>
    </p:spTree>
    <p:extLst>
      <p:ext uri="{BB962C8B-B14F-4D97-AF65-F5344CB8AC3E}">
        <p14:creationId xmlns:p14="http://schemas.microsoft.com/office/powerpoint/2010/main" val="1589759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EEEECB-F578-4570-BF14-5671925A92AB}" type="slidenum">
              <a:rPr lang="en-US" altLang="en-US"/>
              <a:pPr eaLnBrk="1" hangingPunct="1"/>
              <a:t>21</a:t>
            </a:fld>
            <a:endParaRPr lang="en-US" altLang="en-US"/>
          </a:p>
        </p:txBody>
      </p:sp>
      <p:sp>
        <p:nvSpPr>
          <p:cNvPr id="50179" name="Rectangle 2"/>
          <p:cNvSpPr>
            <a:spLocks noRo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cs typeface="Arial" panose="020B0604020202020204" pitchFamily="34" charset="0"/>
              </a:rPr>
              <a:t>This slide shows he number of cancers attributed a specific genotype and the cumulative %. 16 and 18 account for 70.7 %. A pentavalent vaccine would prevent 82.9 % of cervical cancers.</a:t>
            </a:r>
          </a:p>
        </p:txBody>
      </p:sp>
    </p:spTree>
    <p:extLst>
      <p:ext uri="{BB962C8B-B14F-4D97-AF65-F5344CB8AC3E}">
        <p14:creationId xmlns:p14="http://schemas.microsoft.com/office/powerpoint/2010/main" val="504862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BB30F8-4602-40C0-8ACF-0C7CF1D38490}" type="slidenum">
              <a:rPr lang="en-US" altLang="en-US"/>
              <a:pPr eaLnBrk="1" hangingPunct="1"/>
              <a:t>23</a:t>
            </a:fld>
            <a:endParaRPr lang="en-US" altLang="en-US"/>
          </a:p>
        </p:txBody>
      </p:sp>
    </p:spTree>
    <p:extLst>
      <p:ext uri="{BB962C8B-B14F-4D97-AF65-F5344CB8AC3E}">
        <p14:creationId xmlns:p14="http://schemas.microsoft.com/office/powerpoint/2010/main" val="1625387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D90588-446E-409D-9140-6097339B45D5}" type="slidenum">
              <a:rPr lang="en-US" altLang="en-US"/>
              <a:pPr eaLnBrk="1" hangingPunct="1"/>
              <a:t>25</a:t>
            </a:fld>
            <a:endParaRPr lang="en-US" altLang="en-US"/>
          </a:p>
        </p:txBody>
      </p:sp>
      <p:sp>
        <p:nvSpPr>
          <p:cNvPr id="46083" name="Rectangle 2"/>
          <p:cNvSpPr>
            <a:spLocks noRo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cs typeface="Arial" panose="020B0604020202020204" pitchFamily="34" charset="0"/>
              </a:rPr>
              <a:t>The virus can deregulate the cell control mechanisms in its episomal form but does its real damage by integrating with the host genome. Chromosomal instability leads to mutations that result in transformation and immortalisation.</a:t>
            </a:r>
          </a:p>
        </p:txBody>
      </p:sp>
    </p:spTree>
    <p:extLst>
      <p:ext uri="{BB962C8B-B14F-4D97-AF65-F5344CB8AC3E}">
        <p14:creationId xmlns:p14="http://schemas.microsoft.com/office/powerpoint/2010/main" val="2525967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580E192-CAF9-4101-BE72-53C505751F46}" type="slidenum">
              <a:rPr lang="en-US" smtClean="0"/>
              <a:pPr/>
              <a:t>26</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dirty="0" smtClean="0"/>
              <a:t>HPV gains access to the basal layer through breaches in the </a:t>
            </a:r>
            <a:r>
              <a:rPr lang="en-US" dirty="0" err="1" smtClean="0"/>
              <a:t>squamous</a:t>
            </a:r>
            <a:r>
              <a:rPr lang="en-US" dirty="0" smtClean="0"/>
              <a:t> epithelium. It divides within the cells as it matures and finds its way to the surface where the virus is shed to infect other hosts. </a:t>
            </a:r>
            <a:r>
              <a:rPr lang="en-US" dirty="0" err="1" smtClean="0"/>
              <a:t>Episomal</a:t>
            </a:r>
            <a:r>
              <a:rPr lang="en-US" dirty="0" smtClean="0"/>
              <a:t> DNA is shown in violet and the integrated viral DNA in red.</a:t>
            </a:r>
          </a:p>
        </p:txBody>
      </p:sp>
    </p:spTree>
    <p:extLst>
      <p:ext uri="{BB962C8B-B14F-4D97-AF65-F5344CB8AC3E}">
        <p14:creationId xmlns:p14="http://schemas.microsoft.com/office/powerpoint/2010/main" val="4080690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A2AAAF-D94D-4047-B238-7436BE3F669E}" type="slidenum">
              <a:rPr lang="en-US"/>
              <a:pPr/>
              <a:t>27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en-US" sz="1400" dirty="0"/>
              <a:t>We looked at HPV in cervical tissue from patients with CIN and cancer and found type 16 in 60 % and type 18 in 14 %. 33, 35, 45, 52 and 58 were also frequent.</a:t>
            </a:r>
          </a:p>
        </p:txBody>
      </p:sp>
    </p:spTree>
    <p:extLst>
      <p:ext uri="{BB962C8B-B14F-4D97-AF65-F5344CB8AC3E}">
        <p14:creationId xmlns:p14="http://schemas.microsoft.com/office/powerpoint/2010/main" val="2351378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HPV causes several </a:t>
            </a:r>
            <a:r>
              <a:rPr lang="en-US" dirty="0" err="1" smtClean="0"/>
              <a:t>anogenital</a:t>
            </a:r>
            <a:r>
              <a:rPr lang="en-US" dirty="0" smtClean="0"/>
              <a:t> </a:t>
            </a:r>
            <a:r>
              <a:rPr lang="en-US" dirty="0" err="1" smtClean="0"/>
              <a:t>precancers</a:t>
            </a:r>
            <a:r>
              <a:rPr lang="en-US" dirty="0" smtClean="0"/>
              <a:t> and invasive cancers. The proportions attributable to HPV are also shown. </a:t>
            </a:r>
            <a:endParaRPr lang="en-IN" dirty="0"/>
          </a:p>
        </p:txBody>
      </p:sp>
      <p:sp>
        <p:nvSpPr>
          <p:cNvPr id="4" name="Slide Number Placeholder 3"/>
          <p:cNvSpPr>
            <a:spLocks noGrp="1"/>
          </p:cNvSpPr>
          <p:nvPr>
            <p:ph type="sldNum" sz="quarter" idx="10"/>
          </p:nvPr>
        </p:nvSpPr>
        <p:spPr/>
        <p:txBody>
          <a:bodyPr/>
          <a:lstStyle/>
          <a:p>
            <a:pPr>
              <a:defRPr/>
            </a:pPr>
            <a:fld id="{81014BF8-1A9B-423E-A4A5-D133E2F18E23}" type="slidenum">
              <a:rPr lang="en-US" smtClean="0"/>
              <a:pPr>
                <a:defRPr/>
              </a:pPr>
              <a:t>28</a:t>
            </a:fld>
            <a:endParaRPr lang="en-US"/>
          </a:p>
        </p:txBody>
      </p:sp>
    </p:spTree>
    <p:extLst>
      <p:ext uri="{BB962C8B-B14F-4D97-AF65-F5344CB8AC3E}">
        <p14:creationId xmlns:p14="http://schemas.microsoft.com/office/powerpoint/2010/main" val="3330314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3600D3-4632-4F17-ADFF-D1B9CE023169}" type="slidenum">
              <a:rPr lang="en-US" smtClean="0"/>
              <a:pPr/>
              <a:t>29</a:t>
            </a:fld>
            <a:endParaRPr lang="en-US"/>
          </a:p>
        </p:txBody>
      </p:sp>
    </p:spTree>
    <p:extLst>
      <p:ext uri="{BB962C8B-B14F-4D97-AF65-F5344CB8AC3E}">
        <p14:creationId xmlns:p14="http://schemas.microsoft.com/office/powerpoint/2010/main" val="1668986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23808DA-0106-4875-8E20-AE13B08C1E26}" type="datetimeFigureOut">
              <a:rPr lang="en-IN" smtClean="0"/>
              <a:t>28/07/2019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287582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3808DA-0106-4875-8E20-AE13B08C1E26}" type="datetimeFigureOut">
              <a:rPr lang="en-IN" smtClean="0"/>
              <a:t>28/07/2019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3822319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3808DA-0106-4875-8E20-AE13B08C1E26}" type="datetimeFigureOut">
              <a:rPr lang="en-IN" smtClean="0"/>
              <a:t>28/07/2019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1017354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23808DA-0106-4875-8E20-AE13B08C1E26}" type="datetimeFigureOut">
              <a:rPr lang="en-IN" smtClean="0"/>
              <a:t>28/07/2019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518815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3808DA-0106-4875-8E20-AE13B08C1E26}" type="datetimeFigureOut">
              <a:rPr lang="en-IN" smtClean="0"/>
              <a:t>28/07/2019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114359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23808DA-0106-4875-8E20-AE13B08C1E26}" type="datetimeFigureOut">
              <a:rPr lang="en-IN" smtClean="0"/>
              <a:t>28/07/2019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3110311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3808DA-0106-4875-8E20-AE13B08C1E26}" type="datetimeFigureOut">
              <a:rPr lang="en-IN" smtClean="0"/>
              <a:t>28/07/2019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2607255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23808DA-0106-4875-8E20-AE13B08C1E26}" type="datetimeFigureOut">
              <a:rPr lang="en-IN" smtClean="0"/>
              <a:t>28/07/2019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2949773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23808DA-0106-4875-8E20-AE13B08C1E26}" type="datetimeFigureOut">
              <a:rPr lang="en-IN" smtClean="0"/>
              <a:t>28/07/2019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308153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3808DA-0106-4875-8E20-AE13B08C1E26}" type="datetimeFigureOut">
              <a:rPr lang="en-IN" smtClean="0"/>
              <a:t>28/07/2019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109898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3808DA-0106-4875-8E20-AE13B08C1E26}" type="datetimeFigureOut">
              <a:rPr lang="en-IN" smtClean="0"/>
              <a:t>28/07/2019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6390732-BE32-400A-9522-54FD00047EBC}" type="slidenum">
              <a:rPr lang="en-IN" smtClean="0"/>
              <a:t>‹#›</a:t>
            </a:fld>
            <a:endParaRPr lang="en-IN"/>
          </a:p>
        </p:txBody>
      </p:sp>
    </p:spTree>
    <p:extLst>
      <p:ext uri="{BB962C8B-B14F-4D97-AF65-F5344CB8AC3E}">
        <p14:creationId xmlns:p14="http://schemas.microsoft.com/office/powerpoint/2010/main" val="1569963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0D68D9-70CE-4C63-8602-FAED330C1154}" type="slidenum">
              <a:rPr lang="en-US"/>
              <a:pPr>
                <a:defRPr/>
              </a:pPr>
              <a:t>‹#›</a:t>
            </a:fld>
            <a:endParaRPr lang="en-US"/>
          </a:p>
        </p:txBody>
      </p:sp>
    </p:spTree>
    <p:extLst>
      <p:ext uri="{BB962C8B-B14F-4D97-AF65-F5344CB8AC3E}">
        <p14:creationId xmlns:p14="http://schemas.microsoft.com/office/powerpoint/2010/main" val="2765488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808DA-0106-4875-8E20-AE13B08C1E26}" type="datetimeFigureOut">
              <a:rPr lang="en-IN" smtClean="0"/>
              <a:t>28/07/2019</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390732-BE32-400A-9522-54FD00047EBC}" type="slidenum">
              <a:rPr lang="en-IN" smtClean="0"/>
              <a:t>‹#›</a:t>
            </a:fld>
            <a:endParaRPr lang="en-IN"/>
          </a:p>
        </p:txBody>
      </p:sp>
    </p:spTree>
    <p:extLst>
      <p:ext uri="{BB962C8B-B14F-4D97-AF65-F5344CB8AC3E}">
        <p14:creationId xmlns:p14="http://schemas.microsoft.com/office/powerpoint/2010/main" val="428247548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0.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9.e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2387600"/>
          </a:xfrm>
        </p:spPr>
        <p:txBody>
          <a:bodyPr/>
          <a:lstStyle/>
          <a:p>
            <a:r>
              <a:rPr lang="en-IN" dirty="0" smtClean="0">
                <a:solidFill>
                  <a:schemeClr val="accent1">
                    <a:lumMod val="60000"/>
                    <a:lumOff val="40000"/>
                  </a:schemeClr>
                </a:solidFill>
              </a:rPr>
              <a:t>HPV and </a:t>
            </a:r>
            <a:r>
              <a:rPr lang="en-IN" dirty="0" err="1" smtClean="0">
                <a:solidFill>
                  <a:schemeClr val="accent1">
                    <a:lumMod val="60000"/>
                    <a:lumOff val="40000"/>
                  </a:schemeClr>
                </a:solidFill>
              </a:rPr>
              <a:t>anogenital</a:t>
            </a:r>
            <a:r>
              <a:rPr lang="en-IN" dirty="0" smtClean="0">
                <a:solidFill>
                  <a:schemeClr val="accent1">
                    <a:lumMod val="60000"/>
                    <a:lumOff val="40000"/>
                  </a:schemeClr>
                </a:solidFill>
              </a:rPr>
              <a:t> cancers</a:t>
            </a:r>
            <a:endParaRPr lang="en-IN" dirty="0">
              <a:solidFill>
                <a:schemeClr val="accent1">
                  <a:lumMod val="60000"/>
                  <a:lumOff val="40000"/>
                </a:schemeClr>
              </a:solidFill>
            </a:endParaRPr>
          </a:p>
        </p:txBody>
      </p:sp>
      <p:sp>
        <p:nvSpPr>
          <p:cNvPr id="3" name="Subtitle 2"/>
          <p:cNvSpPr>
            <a:spLocks noGrp="1"/>
          </p:cNvSpPr>
          <p:nvPr>
            <p:ph type="subTitle" idx="1"/>
          </p:nvPr>
        </p:nvSpPr>
        <p:spPr/>
        <p:txBody>
          <a:bodyPr/>
          <a:lstStyle/>
          <a:p>
            <a:r>
              <a:rPr lang="en-IN" dirty="0" smtClean="0"/>
              <a:t>Abraham </a:t>
            </a:r>
            <a:r>
              <a:rPr lang="en-IN" dirty="0" err="1" smtClean="0"/>
              <a:t>Peedicayil</a:t>
            </a:r>
            <a:endParaRPr lang="en-IN" dirty="0" smtClean="0"/>
          </a:p>
          <a:p>
            <a:r>
              <a:rPr lang="en-IN" dirty="0" err="1" smtClean="0"/>
              <a:t>Dept</a:t>
            </a:r>
            <a:r>
              <a:rPr lang="en-IN" dirty="0" smtClean="0"/>
              <a:t> of Gynaecologic Oncology</a:t>
            </a:r>
          </a:p>
          <a:p>
            <a:r>
              <a:rPr lang="en-IN" dirty="0" smtClean="0"/>
              <a:t>CMC, Vellore</a:t>
            </a:r>
            <a:endParaRPr lang="en-IN" dirty="0"/>
          </a:p>
        </p:txBody>
      </p:sp>
    </p:spTree>
    <p:extLst>
      <p:ext uri="{BB962C8B-B14F-4D97-AF65-F5344CB8AC3E}">
        <p14:creationId xmlns:p14="http://schemas.microsoft.com/office/powerpoint/2010/main" val="826416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5029200" y="548680"/>
            <a:ext cx="8153400" cy="457200"/>
          </a:xfrm>
        </p:spPr>
        <p:txBody>
          <a:bodyPr>
            <a:noAutofit/>
          </a:bodyPr>
          <a:lstStyle/>
          <a:p>
            <a:pPr eaLnBrk="1" hangingPunct="1"/>
            <a:r>
              <a:rPr lang="en-US" sz="4000" b="1" dirty="0">
                <a:solidFill>
                  <a:srgbClr val="FF9900"/>
                </a:solidFill>
              </a:rPr>
              <a:t>The Virus</a:t>
            </a:r>
          </a:p>
        </p:txBody>
      </p:sp>
      <p:sp>
        <p:nvSpPr>
          <p:cNvPr id="4099" name="Content Placeholder 3"/>
          <p:cNvSpPr>
            <a:spLocks noGrp="1"/>
          </p:cNvSpPr>
          <p:nvPr>
            <p:ph sz="half" idx="4294967295"/>
          </p:nvPr>
        </p:nvSpPr>
        <p:spPr>
          <a:xfrm>
            <a:off x="1524000" y="1524000"/>
            <a:ext cx="3581400" cy="5562600"/>
          </a:xfrm>
        </p:spPr>
        <p:txBody>
          <a:bodyPr>
            <a:normAutofit fontScale="92500" lnSpcReduction="20000"/>
          </a:bodyPr>
          <a:lstStyle/>
          <a:p>
            <a:pPr eaLnBrk="1" hangingPunct="1">
              <a:lnSpc>
                <a:spcPct val="80000"/>
              </a:lnSpc>
            </a:pPr>
            <a:r>
              <a:rPr lang="en-US" sz="2200" b="1" dirty="0">
                <a:solidFill>
                  <a:schemeClr val="accent4">
                    <a:lumMod val="40000"/>
                    <a:lumOff val="60000"/>
                  </a:schemeClr>
                </a:solidFill>
              </a:rPr>
              <a:t>Small non-enveloped </a:t>
            </a:r>
            <a:r>
              <a:rPr lang="en-US" sz="2200" b="1" dirty="0" err="1">
                <a:solidFill>
                  <a:schemeClr val="accent4">
                    <a:lumMod val="40000"/>
                    <a:lumOff val="60000"/>
                  </a:schemeClr>
                </a:solidFill>
              </a:rPr>
              <a:t>ds</a:t>
            </a:r>
            <a:r>
              <a:rPr lang="en-US" sz="2200" b="1" dirty="0">
                <a:solidFill>
                  <a:schemeClr val="accent4">
                    <a:lumMod val="40000"/>
                    <a:lumOff val="60000"/>
                  </a:schemeClr>
                </a:solidFill>
              </a:rPr>
              <a:t> DNA virus ≈ 8000bp</a:t>
            </a:r>
          </a:p>
          <a:p>
            <a:pPr eaLnBrk="1" hangingPunct="1">
              <a:lnSpc>
                <a:spcPct val="80000"/>
              </a:lnSpc>
              <a:buFontTx/>
              <a:buNone/>
            </a:pPr>
            <a:endParaRPr lang="en-US" sz="2200" b="1" dirty="0">
              <a:solidFill>
                <a:schemeClr val="accent4">
                  <a:lumMod val="40000"/>
                  <a:lumOff val="60000"/>
                </a:schemeClr>
              </a:solidFill>
            </a:endParaRPr>
          </a:p>
          <a:p>
            <a:pPr eaLnBrk="1" hangingPunct="1">
              <a:lnSpc>
                <a:spcPct val="80000"/>
              </a:lnSpc>
              <a:buFontTx/>
              <a:buNone/>
            </a:pPr>
            <a:endParaRPr lang="en-US" sz="2200" b="1" dirty="0">
              <a:solidFill>
                <a:schemeClr val="accent4">
                  <a:lumMod val="40000"/>
                  <a:lumOff val="60000"/>
                </a:schemeClr>
              </a:solidFill>
            </a:endParaRPr>
          </a:p>
          <a:p>
            <a:pPr eaLnBrk="1" hangingPunct="1">
              <a:lnSpc>
                <a:spcPct val="80000"/>
              </a:lnSpc>
            </a:pPr>
            <a:r>
              <a:rPr lang="en-US" sz="2200" b="1" dirty="0" err="1">
                <a:solidFill>
                  <a:schemeClr val="accent4">
                    <a:lumMod val="40000"/>
                    <a:lumOff val="60000"/>
                  </a:schemeClr>
                </a:solidFill>
              </a:rPr>
              <a:t>Epitheliotropic</a:t>
            </a:r>
            <a:r>
              <a:rPr lang="en-US" sz="2200" b="1" dirty="0">
                <a:solidFill>
                  <a:schemeClr val="accent4">
                    <a:lumMod val="40000"/>
                    <a:lumOff val="60000"/>
                  </a:schemeClr>
                </a:solidFill>
              </a:rPr>
              <a:t> virus </a:t>
            </a:r>
          </a:p>
          <a:p>
            <a:pPr eaLnBrk="1" hangingPunct="1">
              <a:lnSpc>
                <a:spcPct val="80000"/>
              </a:lnSpc>
              <a:buFontTx/>
              <a:buNone/>
            </a:pPr>
            <a:r>
              <a:rPr lang="en-US" sz="2200" b="1" dirty="0">
                <a:solidFill>
                  <a:schemeClr val="accent4">
                    <a:lumMod val="40000"/>
                    <a:lumOff val="60000"/>
                  </a:schemeClr>
                </a:solidFill>
              </a:rPr>
              <a:t>       classified based on:</a:t>
            </a:r>
          </a:p>
          <a:p>
            <a:pPr eaLnBrk="1" hangingPunct="1">
              <a:lnSpc>
                <a:spcPct val="80000"/>
              </a:lnSpc>
            </a:pPr>
            <a:endParaRPr lang="en-US" sz="2200" b="1" dirty="0">
              <a:solidFill>
                <a:schemeClr val="accent4">
                  <a:lumMod val="40000"/>
                  <a:lumOff val="60000"/>
                </a:schemeClr>
              </a:solidFill>
            </a:endParaRPr>
          </a:p>
          <a:p>
            <a:pPr eaLnBrk="1" hangingPunct="1">
              <a:lnSpc>
                <a:spcPct val="80000"/>
              </a:lnSpc>
              <a:buFontTx/>
              <a:buNone/>
            </a:pPr>
            <a:r>
              <a:rPr lang="en-US" sz="2200" b="1" dirty="0">
                <a:solidFill>
                  <a:schemeClr val="accent4">
                    <a:lumMod val="40000"/>
                    <a:lumOff val="60000"/>
                  </a:schemeClr>
                </a:solidFill>
              </a:rPr>
              <a:t>     - </a:t>
            </a:r>
            <a:r>
              <a:rPr lang="en-US" sz="1900" b="1" dirty="0">
                <a:solidFill>
                  <a:schemeClr val="accent4">
                    <a:lumMod val="40000"/>
                    <a:lumOff val="60000"/>
                  </a:schemeClr>
                </a:solidFill>
              </a:rPr>
              <a:t>tropism for</a:t>
            </a:r>
            <a:r>
              <a:rPr lang="en-US" sz="1900" b="1" dirty="0">
                <a:solidFill>
                  <a:schemeClr val="accent1"/>
                </a:solidFill>
              </a:rPr>
              <a:t> </a:t>
            </a:r>
            <a:r>
              <a:rPr lang="en-US" sz="1900" b="1" dirty="0">
                <a:solidFill>
                  <a:srgbClr val="FFFF99"/>
                </a:solidFill>
              </a:rPr>
              <a:t>mucosal</a:t>
            </a:r>
            <a:r>
              <a:rPr lang="en-US" sz="1900" b="1" dirty="0">
                <a:solidFill>
                  <a:schemeClr val="accent1"/>
                </a:solidFill>
              </a:rPr>
              <a:t> </a:t>
            </a:r>
            <a:r>
              <a:rPr lang="en-US" sz="1900" b="1" dirty="0">
                <a:solidFill>
                  <a:schemeClr val="accent4">
                    <a:lumMod val="40000"/>
                    <a:lumOff val="60000"/>
                  </a:schemeClr>
                </a:solidFill>
              </a:rPr>
              <a:t>or</a:t>
            </a:r>
            <a:r>
              <a:rPr lang="en-US" sz="1900" b="1" dirty="0">
                <a:solidFill>
                  <a:schemeClr val="accent1"/>
                </a:solidFill>
              </a:rPr>
              <a:t> </a:t>
            </a:r>
          </a:p>
          <a:p>
            <a:pPr eaLnBrk="1" hangingPunct="1">
              <a:lnSpc>
                <a:spcPct val="80000"/>
              </a:lnSpc>
              <a:buFontTx/>
              <a:buNone/>
            </a:pPr>
            <a:r>
              <a:rPr lang="en-US" sz="1900" b="1" dirty="0">
                <a:solidFill>
                  <a:schemeClr val="accent1"/>
                </a:solidFill>
              </a:rPr>
              <a:t>         </a:t>
            </a:r>
            <a:r>
              <a:rPr lang="en-US" sz="1900" b="1" dirty="0" err="1">
                <a:solidFill>
                  <a:srgbClr val="FFFF99"/>
                </a:solidFill>
              </a:rPr>
              <a:t>cutaneous</a:t>
            </a:r>
            <a:r>
              <a:rPr lang="en-US" sz="1900" b="1" dirty="0">
                <a:solidFill>
                  <a:schemeClr val="accent1"/>
                </a:solidFill>
              </a:rPr>
              <a:t>  </a:t>
            </a:r>
            <a:r>
              <a:rPr lang="en-US" sz="1900" b="1" dirty="0">
                <a:solidFill>
                  <a:schemeClr val="accent4">
                    <a:lumMod val="40000"/>
                    <a:lumOff val="60000"/>
                  </a:schemeClr>
                </a:solidFill>
              </a:rPr>
              <a:t>surfaces</a:t>
            </a:r>
          </a:p>
          <a:p>
            <a:pPr eaLnBrk="1" hangingPunct="1">
              <a:lnSpc>
                <a:spcPct val="80000"/>
              </a:lnSpc>
              <a:buFontTx/>
              <a:buNone/>
            </a:pPr>
            <a:endParaRPr lang="en-US" sz="1900" b="1" dirty="0">
              <a:solidFill>
                <a:schemeClr val="accent4">
                  <a:lumMod val="40000"/>
                  <a:lumOff val="60000"/>
                </a:schemeClr>
              </a:solidFill>
            </a:endParaRPr>
          </a:p>
          <a:p>
            <a:pPr eaLnBrk="1" hangingPunct="1">
              <a:lnSpc>
                <a:spcPct val="80000"/>
              </a:lnSpc>
              <a:buFontTx/>
              <a:buNone/>
            </a:pPr>
            <a:r>
              <a:rPr lang="en-US" sz="1900" b="1" dirty="0">
                <a:solidFill>
                  <a:schemeClr val="accent4">
                    <a:lumMod val="40000"/>
                    <a:lumOff val="60000"/>
                  </a:schemeClr>
                </a:solidFill>
              </a:rPr>
              <a:t>      - DNA sequence into five </a:t>
            </a:r>
          </a:p>
          <a:p>
            <a:pPr eaLnBrk="1" hangingPunct="1">
              <a:lnSpc>
                <a:spcPct val="80000"/>
              </a:lnSpc>
              <a:buFontTx/>
              <a:buNone/>
            </a:pPr>
            <a:r>
              <a:rPr lang="en-US" sz="1900" b="1" dirty="0">
                <a:solidFill>
                  <a:schemeClr val="accent4">
                    <a:lumMod val="40000"/>
                    <a:lumOff val="60000"/>
                  </a:schemeClr>
                </a:solidFill>
              </a:rPr>
              <a:t>        evolutionary groups</a:t>
            </a:r>
          </a:p>
          <a:p>
            <a:pPr eaLnBrk="1" hangingPunct="1">
              <a:lnSpc>
                <a:spcPct val="80000"/>
              </a:lnSpc>
              <a:buFontTx/>
              <a:buNone/>
            </a:pPr>
            <a:endParaRPr lang="en-US" sz="1900" b="1" dirty="0">
              <a:solidFill>
                <a:schemeClr val="accent4">
                  <a:lumMod val="40000"/>
                  <a:lumOff val="60000"/>
                </a:schemeClr>
              </a:solidFill>
            </a:endParaRPr>
          </a:p>
          <a:p>
            <a:pPr eaLnBrk="1" hangingPunct="1">
              <a:lnSpc>
                <a:spcPct val="80000"/>
              </a:lnSpc>
              <a:buFontTx/>
              <a:buNone/>
            </a:pPr>
            <a:r>
              <a:rPr lang="en-US" sz="1900" b="1" dirty="0">
                <a:solidFill>
                  <a:schemeClr val="accent4">
                    <a:lumMod val="40000"/>
                    <a:lumOff val="60000"/>
                  </a:schemeClr>
                </a:solidFill>
              </a:rPr>
              <a:t>	 - 15 high risk types</a:t>
            </a:r>
          </a:p>
          <a:p>
            <a:pPr eaLnBrk="1" hangingPunct="1">
              <a:lnSpc>
                <a:spcPct val="80000"/>
              </a:lnSpc>
              <a:buFontTx/>
              <a:buNone/>
            </a:pPr>
            <a:endParaRPr lang="en-US" sz="1900" b="1" dirty="0">
              <a:solidFill>
                <a:schemeClr val="accent1"/>
              </a:solidFill>
            </a:endParaRPr>
          </a:p>
          <a:p>
            <a:pPr eaLnBrk="1" hangingPunct="1">
              <a:lnSpc>
                <a:spcPct val="80000"/>
              </a:lnSpc>
              <a:buFontTx/>
              <a:buNone/>
            </a:pPr>
            <a:r>
              <a:rPr lang="en-US" sz="1900" b="1" dirty="0">
                <a:solidFill>
                  <a:schemeClr val="accent1"/>
                </a:solidFill>
              </a:rPr>
              <a:t>      </a:t>
            </a:r>
          </a:p>
          <a:p>
            <a:pPr eaLnBrk="1" hangingPunct="1">
              <a:lnSpc>
                <a:spcPct val="80000"/>
              </a:lnSpc>
              <a:buFontTx/>
              <a:buNone/>
            </a:pPr>
            <a:endParaRPr lang="en-US" sz="1900" b="1" i="1" dirty="0">
              <a:solidFill>
                <a:schemeClr val="accent1"/>
              </a:solidFill>
            </a:endParaRPr>
          </a:p>
          <a:p>
            <a:pPr eaLnBrk="1" hangingPunct="1">
              <a:lnSpc>
                <a:spcPct val="80000"/>
              </a:lnSpc>
              <a:buFontTx/>
              <a:buNone/>
            </a:pPr>
            <a:r>
              <a:rPr lang="en-US" sz="2200" b="1" i="1" dirty="0">
                <a:solidFill>
                  <a:srgbClr val="FF0000"/>
                </a:solidFill>
              </a:rPr>
              <a:t>      </a:t>
            </a:r>
          </a:p>
          <a:p>
            <a:pPr eaLnBrk="1" hangingPunct="1">
              <a:lnSpc>
                <a:spcPct val="80000"/>
              </a:lnSpc>
            </a:pPr>
            <a:endParaRPr lang="en-US" sz="2600" b="1" dirty="0">
              <a:solidFill>
                <a:srgbClr val="FF0000"/>
              </a:solidFill>
              <a:latin typeface="Comic Sans MS" pitchFamily="66" charset="0"/>
            </a:endParaRPr>
          </a:p>
        </p:txBody>
      </p:sp>
      <p:pic>
        <p:nvPicPr>
          <p:cNvPr id="4100" name="Content Placeholder 5" descr="papova5[1].jpg"/>
          <p:cNvPicPr>
            <a:picLocks noGrp="1" noChangeAspect="1"/>
          </p:cNvPicPr>
          <p:nvPr>
            <p:ph sz="half" idx="4294967295"/>
          </p:nvPr>
        </p:nvPicPr>
        <p:blipFill>
          <a:blip r:embed="rId3" cstate="print"/>
          <a:srcRect/>
          <a:stretch>
            <a:fillRect/>
          </a:stretch>
        </p:blipFill>
        <p:spPr>
          <a:xfrm>
            <a:off x="5029200" y="1406526"/>
            <a:ext cx="5443678" cy="5262835"/>
          </a:xfrm>
        </p:spPr>
      </p:pic>
    </p:spTree>
    <p:extLst>
      <p:ext uri="{BB962C8B-B14F-4D97-AF65-F5344CB8AC3E}">
        <p14:creationId xmlns:p14="http://schemas.microsoft.com/office/powerpoint/2010/main" val="3627870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621280" y="0"/>
            <a:ext cx="8229600" cy="1143000"/>
          </a:xfrm>
        </p:spPr>
        <p:txBody>
          <a:bodyPr/>
          <a:lstStyle/>
          <a:p>
            <a:r>
              <a:rPr lang="en-US" altLang="en-US" dirty="0" smtClean="0">
                <a:solidFill>
                  <a:schemeClr val="accent2"/>
                </a:solidFill>
              </a:rPr>
              <a:t>Classification of HPV genotypes</a:t>
            </a:r>
            <a:endParaRPr lang="en-IN" altLang="en-US" dirty="0" smtClean="0">
              <a:solidFill>
                <a:schemeClr val="accent2"/>
              </a:solidFill>
            </a:endParaRPr>
          </a:p>
        </p:txBody>
      </p:sp>
      <p:pic>
        <p:nvPicPr>
          <p:cNvPr id="32771" name="Picture 2" descr="C:\Users\Dr.Abraham Pedicayil\Desktop\488S2a-f1.2[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1143000"/>
            <a:ext cx="5715000" cy="5543550"/>
          </a:xfrm>
          <a:noFill/>
        </p:spPr>
      </p:pic>
    </p:spTree>
    <p:extLst>
      <p:ext uri="{BB962C8B-B14F-4D97-AF65-F5344CB8AC3E}">
        <p14:creationId xmlns:p14="http://schemas.microsoft.com/office/powerpoint/2010/main" val="1756061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301240" y="0"/>
            <a:ext cx="8527869" cy="1325563"/>
          </a:xfrm>
        </p:spPr>
        <p:txBody>
          <a:bodyPr/>
          <a:lstStyle/>
          <a:p>
            <a:pPr eaLnBrk="1" hangingPunct="1"/>
            <a:r>
              <a:rPr lang="en-US" altLang="en-US" dirty="0" smtClean="0">
                <a:solidFill>
                  <a:schemeClr val="accent2"/>
                </a:solidFill>
              </a:rPr>
              <a:t>HPV genotypes</a:t>
            </a:r>
          </a:p>
        </p:txBody>
      </p:sp>
      <p:sp>
        <p:nvSpPr>
          <p:cNvPr id="8195" name="Rectangle 3"/>
          <p:cNvSpPr>
            <a:spLocks noGrp="1" noChangeArrowheads="1"/>
          </p:cNvSpPr>
          <p:nvPr>
            <p:ph type="body" idx="1"/>
          </p:nvPr>
        </p:nvSpPr>
        <p:spPr>
          <a:xfrm>
            <a:off x="1837509" y="1926773"/>
            <a:ext cx="8991600" cy="4525963"/>
          </a:xfrm>
        </p:spPr>
        <p:txBody>
          <a:bodyPr/>
          <a:lstStyle/>
          <a:p>
            <a:pPr eaLnBrk="1" hangingPunct="1"/>
            <a:r>
              <a:rPr lang="en-US" altLang="en-US" dirty="0" smtClean="0">
                <a:solidFill>
                  <a:srgbClr val="FF33CC"/>
                </a:solidFill>
              </a:rPr>
              <a:t>High risk</a:t>
            </a:r>
            <a:r>
              <a:rPr lang="en-US" altLang="en-US" dirty="0" smtClean="0"/>
              <a:t>	16, 18, 31, 33, 35, 39, 45, 51</a:t>
            </a:r>
          </a:p>
          <a:p>
            <a:pPr eaLnBrk="1" hangingPunct="1">
              <a:buFontTx/>
              <a:buNone/>
            </a:pPr>
            <a:r>
              <a:rPr lang="en-US" altLang="en-US" dirty="0" smtClean="0"/>
              <a:t>				 52, 56, 58, 59, 68, 73, 82</a:t>
            </a:r>
          </a:p>
          <a:p>
            <a:pPr eaLnBrk="1" hangingPunct="1">
              <a:buFontTx/>
              <a:buNone/>
            </a:pPr>
            <a:endParaRPr lang="en-US" altLang="en-US" dirty="0" smtClean="0">
              <a:solidFill>
                <a:schemeClr val="bg1"/>
              </a:solidFill>
            </a:endParaRPr>
          </a:p>
          <a:p>
            <a:pPr eaLnBrk="1" hangingPunct="1"/>
            <a:r>
              <a:rPr lang="en-US" altLang="en-US" dirty="0" smtClean="0">
                <a:solidFill>
                  <a:srgbClr val="FFCC99"/>
                </a:solidFill>
              </a:rPr>
              <a:t>Intermediate</a:t>
            </a:r>
            <a:r>
              <a:rPr lang="en-US" altLang="en-US" dirty="0" smtClean="0"/>
              <a:t>	26, 53, 66</a:t>
            </a:r>
          </a:p>
          <a:p>
            <a:pPr eaLnBrk="1" hangingPunct="1"/>
            <a:endParaRPr lang="en-US" altLang="en-US" dirty="0" smtClean="0">
              <a:solidFill>
                <a:schemeClr val="bg1"/>
              </a:solidFill>
            </a:endParaRPr>
          </a:p>
          <a:p>
            <a:pPr eaLnBrk="1" hangingPunct="1"/>
            <a:r>
              <a:rPr lang="en-US" altLang="en-US" dirty="0" smtClean="0">
                <a:solidFill>
                  <a:srgbClr val="92D050"/>
                </a:solidFill>
              </a:rPr>
              <a:t>Low risk</a:t>
            </a:r>
            <a:r>
              <a:rPr lang="en-US" altLang="en-US" dirty="0" smtClean="0"/>
              <a:t>	6, 11, 40, 42, 43, 44, 54, 61, 70</a:t>
            </a:r>
          </a:p>
          <a:p>
            <a:pPr eaLnBrk="1" hangingPunct="1">
              <a:buFontTx/>
              <a:buNone/>
            </a:pPr>
            <a:r>
              <a:rPr lang="en-US" altLang="en-US" dirty="0" smtClean="0"/>
              <a:t>			</a:t>
            </a:r>
            <a:r>
              <a:rPr lang="en-US" altLang="en-US" dirty="0" smtClean="0">
                <a:solidFill>
                  <a:schemeClr val="bg1"/>
                </a:solidFill>
              </a:rPr>
              <a:t>	</a:t>
            </a:r>
            <a:r>
              <a:rPr lang="en-US" altLang="en-US" dirty="0" smtClean="0"/>
              <a:t>72, 81, CP6108		 </a:t>
            </a:r>
          </a:p>
        </p:txBody>
      </p:sp>
    </p:spTree>
    <p:extLst>
      <p:ext uri="{BB962C8B-B14F-4D97-AF65-F5344CB8AC3E}">
        <p14:creationId xmlns:p14="http://schemas.microsoft.com/office/powerpoint/2010/main" val="1160907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56754"/>
            <a:ext cx="8229600" cy="1143000"/>
          </a:xfrm>
        </p:spPr>
        <p:txBody>
          <a:bodyPr/>
          <a:lstStyle/>
          <a:p>
            <a:r>
              <a:rPr lang="en-IN" b="1" dirty="0" smtClean="0">
                <a:solidFill>
                  <a:srgbClr val="FF9900"/>
                </a:solidFill>
              </a:rPr>
              <a:t>Population at risk in India</a:t>
            </a:r>
            <a:endParaRPr lang="en-IN" b="1" dirty="0">
              <a:solidFill>
                <a:srgbClr val="FF9900"/>
              </a:solidFill>
            </a:endParaRPr>
          </a:p>
        </p:txBody>
      </p:sp>
      <p:sp>
        <p:nvSpPr>
          <p:cNvPr id="3" name="Content Placeholder 2"/>
          <p:cNvSpPr>
            <a:spLocks noGrp="1"/>
          </p:cNvSpPr>
          <p:nvPr>
            <p:ph idx="1"/>
          </p:nvPr>
        </p:nvSpPr>
        <p:spPr>
          <a:xfrm>
            <a:off x="1775520" y="1772816"/>
            <a:ext cx="8892480" cy="4896544"/>
          </a:xfrm>
        </p:spPr>
        <p:txBody>
          <a:bodyPr>
            <a:normAutofit/>
          </a:bodyPr>
          <a:lstStyle/>
          <a:p>
            <a:r>
              <a:rPr lang="en-US" sz="3200" dirty="0"/>
              <a:t>Population of India			1.25 billion</a:t>
            </a:r>
          </a:p>
          <a:p>
            <a:endParaRPr lang="en-US" sz="3200" dirty="0"/>
          </a:p>
          <a:p>
            <a:r>
              <a:rPr lang="en-US" sz="3200" dirty="0"/>
              <a:t>Women &gt; 15 yrs</a:t>
            </a:r>
            <a:r>
              <a:rPr lang="en-US" sz="3200" dirty="0"/>
              <a:t>			</a:t>
            </a:r>
            <a:r>
              <a:rPr lang="en-US" sz="3200" dirty="0" smtClean="0"/>
              <a:t>430  </a:t>
            </a:r>
            <a:r>
              <a:rPr lang="en-US" sz="3200" dirty="0"/>
              <a:t>million</a:t>
            </a:r>
          </a:p>
          <a:p>
            <a:endParaRPr lang="en-US" sz="3200" dirty="0"/>
          </a:p>
          <a:p>
            <a:r>
              <a:rPr lang="en-US" sz="3200" dirty="0"/>
              <a:t>Women 30 to 65 years		</a:t>
            </a:r>
            <a:r>
              <a:rPr lang="en-US" sz="3200" dirty="0" smtClean="0"/>
              <a:t>230 </a:t>
            </a:r>
            <a:r>
              <a:rPr lang="en-US" sz="3200" dirty="0"/>
              <a:t>million</a:t>
            </a:r>
          </a:p>
          <a:p>
            <a:endParaRPr lang="en-IN" dirty="0"/>
          </a:p>
        </p:txBody>
      </p:sp>
    </p:spTree>
    <p:extLst>
      <p:ext uri="{BB962C8B-B14F-4D97-AF65-F5344CB8AC3E}">
        <p14:creationId xmlns:p14="http://schemas.microsoft.com/office/powerpoint/2010/main" val="4149820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
          <p:cNvSpPr>
            <a:spLocks noGrp="1"/>
          </p:cNvSpPr>
          <p:nvPr>
            <p:ph type="title"/>
          </p:nvPr>
        </p:nvSpPr>
        <p:spPr>
          <a:xfrm>
            <a:off x="2253843" y="273685"/>
            <a:ext cx="8810398" cy="1325563"/>
          </a:xfrm>
        </p:spPr>
        <p:txBody>
          <a:bodyPr/>
          <a:lstStyle/>
          <a:p>
            <a:r>
              <a:rPr lang="en-US" altLang="en-US" dirty="0" smtClean="0">
                <a:solidFill>
                  <a:schemeClr val="accent2"/>
                </a:solidFill>
              </a:rPr>
              <a:t>Epidemiology of HPV infection</a:t>
            </a:r>
            <a:endParaRPr lang="en-IN" altLang="en-US" dirty="0" smtClean="0">
              <a:solidFill>
                <a:schemeClr val="accent2"/>
              </a:solidFill>
            </a:endParaRPr>
          </a:p>
        </p:txBody>
      </p:sp>
      <p:pic>
        <p:nvPicPr>
          <p:cNvPr id="614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39888" y="2133600"/>
            <a:ext cx="8991600" cy="3429000"/>
          </a:xfrm>
        </p:spPr>
      </p:pic>
    </p:spTree>
    <p:extLst>
      <p:ext uri="{BB962C8B-B14F-4D97-AF65-F5344CB8AC3E}">
        <p14:creationId xmlns:p14="http://schemas.microsoft.com/office/powerpoint/2010/main" val="1821064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052736"/>
          </a:xfrm>
        </p:spPr>
        <p:txBody>
          <a:bodyPr>
            <a:normAutofit/>
          </a:bodyPr>
          <a:lstStyle/>
          <a:p>
            <a:r>
              <a:rPr lang="en-US" b="1" dirty="0" smtClean="0">
                <a:solidFill>
                  <a:srgbClr val="FF9900"/>
                </a:solidFill>
              </a:rPr>
              <a:t> Crude age specific prevalence of HPV</a:t>
            </a:r>
            <a:endParaRPr lang="en-IN" b="1" dirty="0">
              <a:solidFill>
                <a:srgbClr val="FF9900"/>
              </a:solidFill>
            </a:endParaRPr>
          </a:p>
        </p:txBody>
      </p:sp>
      <p:pic>
        <p:nvPicPr>
          <p:cNvPr id="29698" name="Picture 2"/>
          <p:cNvPicPr>
            <a:picLocks noGrp="1" noChangeAspect="1" noChangeArrowheads="1"/>
          </p:cNvPicPr>
          <p:nvPr>
            <p:ph idx="1"/>
          </p:nvPr>
        </p:nvPicPr>
        <p:blipFill>
          <a:blip r:embed="rId2" cstate="print"/>
          <a:srcRect/>
          <a:stretch>
            <a:fillRect/>
          </a:stretch>
        </p:blipFill>
        <p:spPr bwMode="auto">
          <a:xfrm>
            <a:off x="3215680" y="1484785"/>
            <a:ext cx="5600700" cy="4238625"/>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2736676" y="5949281"/>
            <a:ext cx="6743700" cy="619125"/>
          </a:xfrm>
          <a:prstGeom prst="rect">
            <a:avLst/>
          </a:prstGeom>
          <a:noFill/>
          <a:ln w="9525">
            <a:noFill/>
            <a:miter lim="800000"/>
            <a:headEnd/>
            <a:tailEnd/>
          </a:ln>
        </p:spPr>
      </p:pic>
    </p:spTree>
    <p:extLst>
      <p:ext uri="{BB962C8B-B14F-4D97-AF65-F5344CB8AC3E}">
        <p14:creationId xmlns:p14="http://schemas.microsoft.com/office/powerpoint/2010/main" val="23339529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noAutofit/>
          </a:bodyPr>
          <a:lstStyle/>
          <a:p>
            <a:r>
              <a:rPr lang="en-US" sz="3600" b="1" dirty="0">
                <a:solidFill>
                  <a:srgbClr val="FF9900"/>
                </a:solidFill>
              </a:rPr>
              <a:t>HPV Prevalence in women with normal cytology</a:t>
            </a:r>
            <a:endParaRPr lang="en-IN" sz="3600" b="1" dirty="0">
              <a:solidFill>
                <a:srgbClr val="FF9900"/>
              </a:solidFill>
            </a:endParaRPr>
          </a:p>
        </p:txBody>
      </p:sp>
      <p:pic>
        <p:nvPicPr>
          <p:cNvPr id="3074" name="Picture 2"/>
          <p:cNvPicPr>
            <a:picLocks noGrp="1" noChangeAspect="1" noChangeArrowheads="1"/>
          </p:cNvPicPr>
          <p:nvPr>
            <p:ph idx="1"/>
          </p:nvPr>
        </p:nvPicPr>
        <p:blipFill>
          <a:blip r:embed="rId2" cstate="print"/>
          <a:srcRect/>
          <a:stretch>
            <a:fillRect/>
          </a:stretch>
        </p:blipFill>
        <p:spPr bwMode="auto">
          <a:xfrm>
            <a:off x="2423592" y="1247806"/>
            <a:ext cx="7056784" cy="5538107"/>
          </a:xfrm>
          <a:prstGeom prst="rect">
            <a:avLst/>
          </a:prstGeom>
          <a:noFill/>
          <a:ln w="9525">
            <a:noFill/>
            <a:miter lim="800000"/>
            <a:headEnd/>
            <a:tailEnd/>
          </a:ln>
        </p:spPr>
      </p:pic>
      <p:sp>
        <p:nvSpPr>
          <p:cNvPr id="4" name="Rectangle 3"/>
          <p:cNvSpPr/>
          <p:nvPr/>
        </p:nvSpPr>
        <p:spPr>
          <a:xfrm>
            <a:off x="2639616" y="5373216"/>
            <a:ext cx="6696744" cy="2880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31735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5520" y="332656"/>
            <a:ext cx="9144000" cy="1143000"/>
          </a:xfrm>
        </p:spPr>
        <p:txBody>
          <a:bodyPr>
            <a:normAutofit/>
          </a:bodyPr>
          <a:lstStyle/>
          <a:p>
            <a:r>
              <a:rPr lang="en-US" sz="4000" b="1" dirty="0">
                <a:solidFill>
                  <a:srgbClr val="FF9900"/>
                </a:solidFill>
              </a:rPr>
              <a:t>Prevalence of HPV 16 &amp; 18 in Indian women</a:t>
            </a:r>
            <a:endParaRPr lang="en-IN" sz="4000" b="1" dirty="0">
              <a:solidFill>
                <a:srgbClr val="FF9900"/>
              </a:solidFill>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1479028" y="2685644"/>
            <a:ext cx="9188972" cy="211150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711624" y="5733257"/>
            <a:ext cx="6743700" cy="619125"/>
          </a:xfrm>
          <a:prstGeom prst="rect">
            <a:avLst/>
          </a:prstGeom>
          <a:noFill/>
          <a:ln w="9525">
            <a:noFill/>
            <a:miter lim="800000"/>
            <a:headEnd/>
            <a:tailEnd/>
          </a:ln>
        </p:spPr>
      </p:pic>
      <p:sp>
        <p:nvSpPr>
          <p:cNvPr id="5" name="Rectangle 4"/>
          <p:cNvSpPr/>
          <p:nvPr/>
        </p:nvSpPr>
        <p:spPr>
          <a:xfrm>
            <a:off x="8472264" y="3429000"/>
            <a:ext cx="432048" cy="12961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009377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188640"/>
            <a:ext cx="8229600" cy="1143000"/>
          </a:xfrm>
        </p:spPr>
        <p:txBody>
          <a:bodyPr>
            <a:normAutofit fontScale="90000"/>
          </a:bodyPr>
          <a:lstStyle/>
          <a:p>
            <a:r>
              <a:rPr lang="en-US" sz="4900" b="1" dirty="0">
                <a:solidFill>
                  <a:srgbClr val="FF9900"/>
                </a:solidFill>
              </a:rPr>
              <a:t>Prevalence of HPV in Cervix and Vagina  in the community </a:t>
            </a:r>
            <a:r>
              <a:rPr lang="en-US" b="1" dirty="0">
                <a:solidFill>
                  <a:srgbClr val="FF9900"/>
                </a:solidFill>
              </a:rPr>
              <a:t>(n=809)</a:t>
            </a:r>
            <a:endParaRPr lang="en-IN" dirty="0"/>
          </a:p>
        </p:txBody>
      </p:sp>
      <p:sp>
        <p:nvSpPr>
          <p:cNvPr id="3" name="Content Placeholder 2"/>
          <p:cNvSpPr>
            <a:spLocks noGrp="1"/>
          </p:cNvSpPr>
          <p:nvPr>
            <p:ph idx="1"/>
          </p:nvPr>
        </p:nvSpPr>
        <p:spPr>
          <a:xfrm>
            <a:off x="1524000" y="1628800"/>
            <a:ext cx="9144000" cy="4922520"/>
          </a:xfrm>
        </p:spPr>
        <p:txBody>
          <a:bodyPr>
            <a:normAutofit lnSpcReduction="10000"/>
          </a:bodyPr>
          <a:lstStyle/>
          <a:p>
            <a:pPr>
              <a:buNone/>
            </a:pPr>
            <a:r>
              <a:rPr lang="en-US" u="sng" dirty="0" smtClean="0">
                <a:solidFill>
                  <a:srgbClr val="92D050"/>
                </a:solidFill>
              </a:rPr>
              <a:t>						Cervix	       	   Vagina	 </a:t>
            </a:r>
            <a:endParaRPr lang="en-IN" dirty="0" smtClean="0">
              <a:solidFill>
                <a:srgbClr val="92D050"/>
              </a:solidFill>
            </a:endParaRPr>
          </a:p>
          <a:p>
            <a:r>
              <a:rPr lang="en-US" dirty="0" smtClean="0"/>
              <a:t>Any HPV type			76   9.4 %	   70    8.7 %</a:t>
            </a:r>
            <a:endParaRPr lang="en-IN" dirty="0" smtClean="0"/>
          </a:p>
          <a:p>
            <a:endParaRPr lang="en-IN" dirty="0" smtClean="0"/>
          </a:p>
          <a:p>
            <a:r>
              <a:rPr lang="en-US" dirty="0" smtClean="0"/>
              <a:t>  Low Risk HPV types	  	25    3.1 %	   22     2.7 %</a:t>
            </a:r>
            <a:endParaRPr lang="en-IN" dirty="0" smtClean="0"/>
          </a:p>
          <a:p>
            <a:pPr>
              <a:buNone/>
            </a:pPr>
            <a:r>
              <a:rPr lang="en-US" dirty="0" smtClean="0"/>
              <a:t> </a:t>
            </a:r>
            <a:endParaRPr lang="en-IN" dirty="0" smtClean="0"/>
          </a:p>
          <a:p>
            <a:r>
              <a:rPr lang="en-US" dirty="0" smtClean="0"/>
              <a:t>  Probable High Risk		 5     0.6 %	    7  	0.9 %</a:t>
            </a:r>
          </a:p>
          <a:p>
            <a:endParaRPr lang="en-US" dirty="0" smtClean="0"/>
          </a:p>
          <a:p>
            <a:r>
              <a:rPr lang="en-US" dirty="0" smtClean="0"/>
              <a:t>  High Risk HPV types		47    5.8 %	   39     4.8 %</a:t>
            </a:r>
            <a:endParaRPr lang="en-IN" dirty="0" smtClean="0"/>
          </a:p>
          <a:p>
            <a:endParaRPr lang="en-US" dirty="0" smtClean="0"/>
          </a:p>
          <a:p>
            <a:pPr>
              <a:buNone/>
            </a:pPr>
            <a:r>
              <a:rPr lang="en-US" dirty="0" smtClean="0"/>
              <a:t>      Multiple infections	 	15     1.9 %	    11      1.4 %</a:t>
            </a:r>
            <a:endParaRPr lang="en-IN" dirty="0"/>
          </a:p>
        </p:txBody>
      </p:sp>
      <p:cxnSp>
        <p:nvCxnSpPr>
          <p:cNvPr id="5" name="Straight Connector 4"/>
          <p:cNvCxnSpPr/>
          <p:nvPr/>
        </p:nvCxnSpPr>
        <p:spPr>
          <a:xfrm flipV="1">
            <a:off x="1524000" y="5733256"/>
            <a:ext cx="8604448" cy="72008"/>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672064" y="6488668"/>
            <a:ext cx="3744416" cy="369332"/>
          </a:xfrm>
          <a:prstGeom prst="rect">
            <a:avLst/>
          </a:prstGeom>
          <a:noFill/>
        </p:spPr>
        <p:txBody>
          <a:bodyPr wrap="square" rtlCol="0">
            <a:spAutoFit/>
          </a:bodyPr>
          <a:lstStyle/>
          <a:p>
            <a:r>
              <a:rPr lang="en-US" dirty="0" err="1">
                <a:solidFill>
                  <a:schemeClr val="accent2">
                    <a:lumMod val="40000"/>
                    <a:lumOff val="60000"/>
                  </a:schemeClr>
                </a:solidFill>
              </a:rPr>
              <a:t>Peedicayil</a:t>
            </a:r>
            <a:r>
              <a:rPr lang="en-US" dirty="0">
                <a:solidFill>
                  <a:schemeClr val="accent2">
                    <a:lumMod val="40000"/>
                    <a:lumOff val="60000"/>
                  </a:schemeClr>
                </a:solidFill>
              </a:rPr>
              <a:t> et al </a:t>
            </a:r>
            <a:endParaRPr lang="en-IN" dirty="0">
              <a:solidFill>
                <a:schemeClr val="accent2">
                  <a:lumMod val="40000"/>
                  <a:lumOff val="60000"/>
                </a:schemeClr>
              </a:solidFill>
            </a:endParaRPr>
          </a:p>
        </p:txBody>
      </p:sp>
    </p:spTree>
    <p:extLst>
      <p:ext uri="{BB962C8B-B14F-4D97-AF65-F5344CB8AC3E}">
        <p14:creationId xmlns:p14="http://schemas.microsoft.com/office/powerpoint/2010/main" val="3841813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404664"/>
            <a:ext cx="8229600" cy="1143000"/>
          </a:xfrm>
        </p:spPr>
        <p:txBody>
          <a:bodyPr>
            <a:normAutofit fontScale="90000"/>
          </a:bodyPr>
          <a:lstStyle/>
          <a:p>
            <a:r>
              <a:rPr lang="en-US" b="1" dirty="0" smtClean="0">
                <a:solidFill>
                  <a:srgbClr val="FF9900"/>
                </a:solidFill>
              </a:rPr>
              <a:t>HPV prevalence in cervical cancer</a:t>
            </a:r>
            <a:br>
              <a:rPr lang="en-US" b="1" dirty="0" smtClean="0">
                <a:solidFill>
                  <a:srgbClr val="FF9900"/>
                </a:solidFill>
              </a:rPr>
            </a:br>
            <a:r>
              <a:rPr lang="en-US" b="1" dirty="0" smtClean="0">
                <a:solidFill>
                  <a:srgbClr val="FF9900"/>
                </a:solidFill>
              </a:rPr>
              <a:t>				n=667</a:t>
            </a:r>
            <a:endParaRPr lang="en-IN" b="1" dirty="0">
              <a:solidFill>
                <a:srgbClr val="FF9900"/>
              </a:solidFill>
            </a:endParaRPr>
          </a:p>
        </p:txBody>
      </p:sp>
      <p:pic>
        <p:nvPicPr>
          <p:cNvPr id="29698" name="Picture 2"/>
          <p:cNvPicPr>
            <a:picLocks noGrp="1" noChangeAspect="1" noChangeArrowheads="1"/>
          </p:cNvPicPr>
          <p:nvPr>
            <p:ph idx="1"/>
          </p:nvPr>
        </p:nvPicPr>
        <p:blipFill>
          <a:blip r:embed="rId2" cstate="print"/>
          <a:srcRect/>
          <a:stretch>
            <a:fillRect/>
          </a:stretch>
        </p:blipFill>
        <p:spPr bwMode="auto">
          <a:xfrm>
            <a:off x="1524000" y="2276873"/>
            <a:ext cx="9190520" cy="2330855"/>
          </a:xfrm>
          <a:prstGeom prst="rect">
            <a:avLst/>
          </a:prstGeom>
          <a:noFill/>
          <a:ln w="9525">
            <a:noFill/>
            <a:miter lim="800000"/>
            <a:headEnd/>
            <a:tailEnd/>
          </a:ln>
        </p:spPr>
      </p:pic>
      <p:sp>
        <p:nvSpPr>
          <p:cNvPr id="6" name="TextBox 5"/>
          <p:cNvSpPr txBox="1"/>
          <p:nvPr/>
        </p:nvSpPr>
        <p:spPr>
          <a:xfrm>
            <a:off x="3287688" y="5445225"/>
            <a:ext cx="6624736" cy="1200329"/>
          </a:xfrm>
          <a:prstGeom prst="rect">
            <a:avLst/>
          </a:prstGeom>
          <a:noFill/>
        </p:spPr>
        <p:txBody>
          <a:bodyPr wrap="square" rtlCol="0">
            <a:spAutoFit/>
          </a:bodyPr>
          <a:lstStyle/>
          <a:p>
            <a:r>
              <a:rPr lang="en-US" sz="2400" dirty="0">
                <a:solidFill>
                  <a:srgbClr val="FF9900"/>
                </a:solidFill>
              </a:rPr>
              <a:t>Any hr-HPV type   			92.1 %</a:t>
            </a:r>
          </a:p>
          <a:p>
            <a:r>
              <a:rPr lang="en-US" sz="2400" dirty="0"/>
              <a:t>Any single hr-HPV type  		86.8 %</a:t>
            </a:r>
          </a:p>
          <a:p>
            <a:r>
              <a:rPr lang="en-US" sz="2400" dirty="0"/>
              <a:t>Any multiple hr-HPV type	   	5.3 %</a:t>
            </a:r>
            <a:endParaRPr lang="en-IN" sz="2400" dirty="0"/>
          </a:p>
        </p:txBody>
      </p:sp>
      <p:sp>
        <p:nvSpPr>
          <p:cNvPr id="7" name="TextBox 6"/>
          <p:cNvSpPr txBox="1"/>
          <p:nvPr/>
        </p:nvSpPr>
        <p:spPr>
          <a:xfrm>
            <a:off x="3719736" y="4581129"/>
            <a:ext cx="5256584" cy="461665"/>
          </a:xfrm>
          <a:prstGeom prst="rect">
            <a:avLst/>
          </a:prstGeom>
          <a:noFill/>
        </p:spPr>
        <p:txBody>
          <a:bodyPr wrap="square" rtlCol="0">
            <a:spAutoFit/>
          </a:bodyPr>
          <a:lstStyle/>
          <a:p>
            <a:r>
              <a:rPr lang="en-US" sz="2400" dirty="0" err="1">
                <a:solidFill>
                  <a:schemeClr val="accent2">
                    <a:lumMod val="40000"/>
                    <a:lumOff val="60000"/>
                  </a:schemeClr>
                </a:solidFill>
              </a:rPr>
              <a:t>Pillai</a:t>
            </a:r>
            <a:r>
              <a:rPr lang="en-US" sz="2400" dirty="0">
                <a:solidFill>
                  <a:schemeClr val="accent2">
                    <a:lumMod val="40000"/>
                    <a:lumOff val="60000"/>
                  </a:schemeClr>
                </a:solidFill>
              </a:rPr>
              <a:t> et al, 2010 </a:t>
            </a:r>
            <a:r>
              <a:rPr lang="en-US" sz="2400" dirty="0" err="1">
                <a:solidFill>
                  <a:schemeClr val="accent2">
                    <a:lumMod val="40000"/>
                    <a:lumOff val="60000"/>
                  </a:schemeClr>
                </a:solidFill>
              </a:rPr>
              <a:t>Int</a:t>
            </a:r>
            <a:r>
              <a:rPr lang="en-US" sz="2400" dirty="0">
                <a:solidFill>
                  <a:schemeClr val="accent2">
                    <a:lumMod val="40000"/>
                    <a:lumOff val="60000"/>
                  </a:schemeClr>
                </a:solidFill>
              </a:rPr>
              <a:t> J </a:t>
            </a:r>
            <a:r>
              <a:rPr lang="en-US" sz="2400" dirty="0" err="1">
                <a:solidFill>
                  <a:schemeClr val="accent2">
                    <a:lumMod val="40000"/>
                    <a:lumOff val="60000"/>
                  </a:schemeClr>
                </a:solidFill>
              </a:rPr>
              <a:t>Gyn</a:t>
            </a:r>
            <a:r>
              <a:rPr lang="en-US" sz="2400" dirty="0">
                <a:solidFill>
                  <a:schemeClr val="accent2">
                    <a:lumMod val="40000"/>
                    <a:lumOff val="60000"/>
                  </a:schemeClr>
                </a:solidFill>
              </a:rPr>
              <a:t> Cancer</a:t>
            </a:r>
            <a:endParaRPr lang="en-IN" sz="2400" dirty="0">
              <a:solidFill>
                <a:schemeClr val="accent2">
                  <a:lumMod val="40000"/>
                  <a:lumOff val="60000"/>
                </a:schemeClr>
              </a:solidFill>
            </a:endParaRPr>
          </a:p>
        </p:txBody>
      </p:sp>
    </p:spTree>
    <p:extLst>
      <p:ext uri="{BB962C8B-B14F-4D97-AF65-F5344CB8AC3E}">
        <p14:creationId xmlns:p14="http://schemas.microsoft.com/office/powerpoint/2010/main" val="14912081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332656"/>
            <a:ext cx="8229600" cy="1143000"/>
          </a:xfrm>
        </p:spPr>
        <p:txBody>
          <a:bodyPr>
            <a:normAutofit/>
          </a:bodyPr>
          <a:lstStyle/>
          <a:p>
            <a:r>
              <a:rPr lang="en-US" b="1" dirty="0" smtClean="0">
                <a:solidFill>
                  <a:srgbClr val="FF9900"/>
                </a:solidFill>
              </a:rPr>
              <a:t>HPV infection in high risk groups</a:t>
            </a:r>
            <a:endParaRPr lang="en-IN" b="1" dirty="0">
              <a:solidFill>
                <a:srgbClr val="FF9900"/>
              </a:solidFill>
            </a:endParaRPr>
          </a:p>
        </p:txBody>
      </p:sp>
      <p:pic>
        <p:nvPicPr>
          <p:cNvPr id="30722" name="Picture 2"/>
          <p:cNvPicPr>
            <a:picLocks noGrp="1" noChangeAspect="1" noChangeArrowheads="1"/>
          </p:cNvPicPr>
          <p:nvPr>
            <p:ph idx="1"/>
          </p:nvPr>
        </p:nvPicPr>
        <p:blipFill>
          <a:blip r:embed="rId2" cstate="print"/>
          <a:srcRect/>
          <a:stretch>
            <a:fillRect/>
          </a:stretch>
        </p:blipFill>
        <p:spPr bwMode="auto">
          <a:xfrm>
            <a:off x="1519934" y="2348880"/>
            <a:ext cx="9148066" cy="2664296"/>
          </a:xfrm>
          <a:prstGeom prst="rect">
            <a:avLst/>
          </a:prstGeom>
          <a:noFill/>
          <a:ln w="9525">
            <a:noFill/>
            <a:miter lim="800000"/>
            <a:headEnd/>
            <a:tailEnd/>
          </a:ln>
        </p:spPr>
      </p:pic>
      <p:sp>
        <p:nvSpPr>
          <p:cNvPr id="5" name="TextBox 4"/>
          <p:cNvSpPr txBox="1"/>
          <p:nvPr/>
        </p:nvSpPr>
        <p:spPr>
          <a:xfrm>
            <a:off x="4871864" y="5517233"/>
            <a:ext cx="5544616" cy="830997"/>
          </a:xfrm>
          <a:prstGeom prst="rect">
            <a:avLst/>
          </a:prstGeom>
          <a:noFill/>
        </p:spPr>
        <p:txBody>
          <a:bodyPr wrap="square" rtlCol="0">
            <a:spAutoFit/>
          </a:bodyPr>
          <a:lstStyle/>
          <a:p>
            <a:r>
              <a:rPr lang="en-US" sz="2400" dirty="0" err="1">
                <a:solidFill>
                  <a:schemeClr val="accent2">
                    <a:lumMod val="40000"/>
                    <a:lumOff val="60000"/>
                  </a:schemeClr>
                </a:solidFill>
              </a:rPr>
              <a:t>Ghosh</a:t>
            </a:r>
            <a:r>
              <a:rPr lang="en-US" sz="2400" dirty="0">
                <a:solidFill>
                  <a:schemeClr val="accent2">
                    <a:lumMod val="40000"/>
                    <a:lumOff val="60000"/>
                  </a:schemeClr>
                </a:solidFill>
              </a:rPr>
              <a:t> et al , 2012</a:t>
            </a:r>
          </a:p>
          <a:p>
            <a:r>
              <a:rPr lang="en-US" sz="2400" dirty="0">
                <a:solidFill>
                  <a:schemeClr val="accent2">
                    <a:lumMod val="40000"/>
                    <a:lumOff val="60000"/>
                  </a:schemeClr>
                </a:solidFill>
              </a:rPr>
              <a:t>Asian Pacific J Cancer </a:t>
            </a:r>
            <a:r>
              <a:rPr lang="en-US" sz="2400" dirty="0" err="1">
                <a:solidFill>
                  <a:schemeClr val="accent2">
                    <a:lumMod val="40000"/>
                    <a:lumOff val="60000"/>
                  </a:schemeClr>
                </a:solidFill>
              </a:rPr>
              <a:t>Prevenion</a:t>
            </a:r>
            <a:r>
              <a:rPr lang="en-US" sz="2400" dirty="0">
                <a:solidFill>
                  <a:schemeClr val="accent2">
                    <a:lumMod val="40000"/>
                    <a:lumOff val="60000"/>
                  </a:schemeClr>
                </a:solidFill>
              </a:rPr>
              <a:t> </a:t>
            </a:r>
            <a:endParaRPr lang="en-IN" sz="2400" dirty="0">
              <a:solidFill>
                <a:schemeClr val="accent2">
                  <a:lumMod val="40000"/>
                  <a:lumOff val="60000"/>
                </a:schemeClr>
              </a:solidFill>
            </a:endParaRPr>
          </a:p>
        </p:txBody>
      </p:sp>
    </p:spTree>
    <p:extLst>
      <p:ext uri="{BB962C8B-B14F-4D97-AF65-F5344CB8AC3E}">
        <p14:creationId xmlns:p14="http://schemas.microsoft.com/office/powerpoint/2010/main" val="793780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123032"/>
            <a:ext cx="8054340" cy="1325563"/>
          </a:xfrm>
        </p:spPr>
        <p:txBody>
          <a:bodyPr/>
          <a:lstStyle/>
          <a:p>
            <a:pPr eaLnBrk="1" hangingPunct="1"/>
            <a:r>
              <a:rPr lang="en-US" altLang="en-US" dirty="0" smtClean="0">
                <a:solidFill>
                  <a:schemeClr val="accent2"/>
                </a:solidFill>
              </a:rPr>
              <a:t>Prevalence of </a:t>
            </a:r>
            <a:r>
              <a:rPr lang="en-US" altLang="en-US" dirty="0" smtClean="0">
                <a:solidFill>
                  <a:schemeClr val="accent2"/>
                </a:solidFill>
              </a:rPr>
              <a:t>HPV is related to sex </a:t>
            </a:r>
            <a:endParaRPr lang="en-US" altLang="en-US" dirty="0" smtClean="0">
              <a:solidFill>
                <a:schemeClr val="accent2"/>
              </a:solidFill>
            </a:endParaRPr>
          </a:p>
        </p:txBody>
      </p:sp>
      <p:sp>
        <p:nvSpPr>
          <p:cNvPr id="7171" name="Rectangle 3"/>
          <p:cNvSpPr>
            <a:spLocks noGrp="1" noChangeArrowheads="1"/>
          </p:cNvSpPr>
          <p:nvPr>
            <p:ph idx="1"/>
          </p:nvPr>
        </p:nvSpPr>
        <p:spPr>
          <a:xfrm>
            <a:off x="1981200" y="1219200"/>
            <a:ext cx="8229600" cy="5410200"/>
          </a:xfrm>
        </p:spPr>
        <p:txBody>
          <a:bodyPr/>
          <a:lstStyle/>
          <a:p>
            <a:pPr eaLnBrk="1" hangingPunct="1"/>
            <a:endParaRPr lang="en-US" altLang="en-US" dirty="0" smtClean="0">
              <a:solidFill>
                <a:srgbClr val="FFFF00"/>
              </a:solidFill>
            </a:endParaRPr>
          </a:p>
        </p:txBody>
      </p:sp>
      <p:sp>
        <p:nvSpPr>
          <p:cNvPr id="7172" name="Line 4"/>
          <p:cNvSpPr>
            <a:spLocks noChangeShapeType="1"/>
          </p:cNvSpPr>
          <p:nvPr/>
        </p:nvSpPr>
        <p:spPr bwMode="auto">
          <a:xfrm>
            <a:off x="3352800" y="1981200"/>
            <a:ext cx="0" cy="3733800"/>
          </a:xfrm>
          <a:prstGeom prst="line">
            <a:avLst/>
          </a:prstGeom>
          <a:noFill/>
          <a:ln w="9525">
            <a:solidFill>
              <a:srgbClr val="CCECFF"/>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73" name="Line 5"/>
          <p:cNvSpPr>
            <a:spLocks noChangeShapeType="1"/>
          </p:cNvSpPr>
          <p:nvPr/>
        </p:nvSpPr>
        <p:spPr bwMode="auto">
          <a:xfrm>
            <a:off x="3352800" y="5715000"/>
            <a:ext cx="5562600" cy="0"/>
          </a:xfrm>
          <a:prstGeom prst="line">
            <a:avLst/>
          </a:prstGeom>
          <a:noFill/>
          <a:ln w="9525">
            <a:solidFill>
              <a:srgbClr val="CCECFF"/>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7174" name="Text Box 6"/>
          <p:cNvSpPr txBox="1">
            <a:spLocks noChangeArrowheads="1"/>
          </p:cNvSpPr>
          <p:nvPr/>
        </p:nvSpPr>
        <p:spPr bwMode="auto">
          <a:xfrm>
            <a:off x="3429000" y="5791201"/>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FFCC"/>
                </a:solidFill>
              </a:rPr>
              <a:t>20	25	30	35	40	45	50</a:t>
            </a:r>
          </a:p>
        </p:txBody>
      </p:sp>
      <p:sp>
        <p:nvSpPr>
          <p:cNvPr id="7175" name="Text Box 7"/>
          <p:cNvSpPr txBox="1">
            <a:spLocks noChangeArrowheads="1"/>
          </p:cNvSpPr>
          <p:nvPr/>
        </p:nvSpPr>
        <p:spPr bwMode="auto">
          <a:xfrm>
            <a:off x="2705099" y="1536700"/>
            <a:ext cx="838200"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FFCC"/>
                </a:solidFill>
              </a:rPr>
              <a:t>100</a:t>
            </a:r>
          </a:p>
          <a:p>
            <a:pPr eaLnBrk="1" hangingPunct="1">
              <a:spcBef>
                <a:spcPct val="50000"/>
              </a:spcBef>
            </a:pPr>
            <a:r>
              <a:rPr lang="en-US" altLang="en-US">
                <a:solidFill>
                  <a:srgbClr val="00FFCC"/>
                </a:solidFill>
              </a:rPr>
              <a:t>90</a:t>
            </a:r>
          </a:p>
          <a:p>
            <a:pPr eaLnBrk="1" hangingPunct="1">
              <a:spcBef>
                <a:spcPct val="50000"/>
              </a:spcBef>
            </a:pPr>
            <a:r>
              <a:rPr lang="en-US" altLang="en-US">
                <a:solidFill>
                  <a:srgbClr val="00FFCC"/>
                </a:solidFill>
              </a:rPr>
              <a:t>80</a:t>
            </a:r>
          </a:p>
          <a:p>
            <a:pPr eaLnBrk="1" hangingPunct="1">
              <a:spcBef>
                <a:spcPct val="50000"/>
              </a:spcBef>
            </a:pPr>
            <a:r>
              <a:rPr lang="en-US" altLang="en-US">
                <a:solidFill>
                  <a:srgbClr val="00FFCC"/>
                </a:solidFill>
              </a:rPr>
              <a:t>70</a:t>
            </a:r>
          </a:p>
          <a:p>
            <a:pPr eaLnBrk="1" hangingPunct="1">
              <a:spcBef>
                <a:spcPct val="50000"/>
              </a:spcBef>
            </a:pPr>
            <a:r>
              <a:rPr lang="en-US" altLang="en-US">
                <a:solidFill>
                  <a:srgbClr val="00FFCC"/>
                </a:solidFill>
              </a:rPr>
              <a:t>60</a:t>
            </a:r>
          </a:p>
          <a:p>
            <a:pPr eaLnBrk="1" hangingPunct="1">
              <a:spcBef>
                <a:spcPct val="50000"/>
              </a:spcBef>
            </a:pPr>
            <a:r>
              <a:rPr lang="en-US" altLang="en-US">
                <a:solidFill>
                  <a:srgbClr val="00FFCC"/>
                </a:solidFill>
              </a:rPr>
              <a:t>50</a:t>
            </a:r>
          </a:p>
          <a:p>
            <a:pPr eaLnBrk="1" hangingPunct="1">
              <a:spcBef>
                <a:spcPct val="50000"/>
              </a:spcBef>
            </a:pPr>
            <a:r>
              <a:rPr lang="en-US" altLang="en-US">
                <a:solidFill>
                  <a:srgbClr val="00FFCC"/>
                </a:solidFill>
              </a:rPr>
              <a:t>40</a:t>
            </a:r>
          </a:p>
          <a:p>
            <a:pPr eaLnBrk="1" hangingPunct="1">
              <a:spcBef>
                <a:spcPct val="50000"/>
              </a:spcBef>
            </a:pPr>
            <a:r>
              <a:rPr lang="en-US" altLang="en-US">
                <a:solidFill>
                  <a:srgbClr val="00FFCC"/>
                </a:solidFill>
              </a:rPr>
              <a:t>30</a:t>
            </a:r>
          </a:p>
          <a:p>
            <a:pPr eaLnBrk="1" hangingPunct="1">
              <a:spcBef>
                <a:spcPct val="50000"/>
              </a:spcBef>
            </a:pPr>
            <a:r>
              <a:rPr lang="en-US" altLang="en-US">
                <a:solidFill>
                  <a:srgbClr val="00FFCC"/>
                </a:solidFill>
              </a:rPr>
              <a:t>20</a:t>
            </a:r>
          </a:p>
          <a:p>
            <a:pPr eaLnBrk="1" hangingPunct="1">
              <a:spcBef>
                <a:spcPct val="50000"/>
              </a:spcBef>
            </a:pPr>
            <a:r>
              <a:rPr lang="en-US" altLang="en-US">
                <a:solidFill>
                  <a:srgbClr val="00FFCC"/>
                </a:solidFill>
              </a:rPr>
              <a:t>10</a:t>
            </a:r>
          </a:p>
        </p:txBody>
      </p:sp>
      <p:sp>
        <p:nvSpPr>
          <p:cNvPr id="7176" name="Text Box 8"/>
          <p:cNvSpPr txBox="1">
            <a:spLocks noChangeArrowheads="1"/>
          </p:cNvSpPr>
          <p:nvPr/>
        </p:nvSpPr>
        <p:spPr bwMode="auto">
          <a:xfrm>
            <a:off x="1981200" y="3276600"/>
            <a:ext cx="838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CCECFF"/>
                </a:solidFill>
              </a:rPr>
              <a:t>HPV      %</a:t>
            </a:r>
          </a:p>
        </p:txBody>
      </p:sp>
      <p:sp>
        <p:nvSpPr>
          <p:cNvPr id="7177" name="Text Box 9"/>
          <p:cNvSpPr txBox="1">
            <a:spLocks noChangeArrowheads="1"/>
          </p:cNvSpPr>
          <p:nvPr/>
        </p:nvSpPr>
        <p:spPr bwMode="auto">
          <a:xfrm>
            <a:off x="5715000" y="6172201"/>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CCECFF"/>
                </a:solidFill>
              </a:rPr>
              <a:t>Age</a:t>
            </a:r>
          </a:p>
        </p:txBody>
      </p:sp>
      <p:sp>
        <p:nvSpPr>
          <p:cNvPr id="7178" name="Freeform 10"/>
          <p:cNvSpPr>
            <a:spLocks/>
          </p:cNvSpPr>
          <p:nvPr/>
        </p:nvSpPr>
        <p:spPr bwMode="auto">
          <a:xfrm>
            <a:off x="3657600" y="3251200"/>
            <a:ext cx="4660900" cy="2273300"/>
          </a:xfrm>
          <a:custGeom>
            <a:avLst/>
            <a:gdLst>
              <a:gd name="T0" fmla="*/ 0 w 2936"/>
              <a:gd name="T1" fmla="*/ 2147483647 h 1432"/>
              <a:gd name="T2" fmla="*/ 2147483647 w 2936"/>
              <a:gd name="T3" fmla="*/ 2147483647 h 1432"/>
              <a:gd name="T4" fmla="*/ 2147483647 w 2936"/>
              <a:gd name="T5" fmla="*/ 2147483647 h 1432"/>
              <a:gd name="T6" fmla="*/ 2147483647 w 2936"/>
              <a:gd name="T7" fmla="*/ 2147483647 h 1432"/>
              <a:gd name="T8" fmla="*/ 2147483647 w 2936"/>
              <a:gd name="T9" fmla="*/ 2147483647 h 1432"/>
              <a:gd name="T10" fmla="*/ 2147483647 w 2936"/>
              <a:gd name="T11" fmla="*/ 2147483647 h 1432"/>
              <a:gd name="T12" fmla="*/ 2147483647 w 2936"/>
              <a:gd name="T13" fmla="*/ 2147483647 h 1432"/>
              <a:gd name="T14" fmla="*/ 2147483647 w 2936"/>
              <a:gd name="T15" fmla="*/ 2147483647 h 1432"/>
              <a:gd name="T16" fmla="*/ 2147483647 w 2936"/>
              <a:gd name="T17" fmla="*/ 2147483647 h 1432"/>
              <a:gd name="T18" fmla="*/ 2147483647 w 2936"/>
              <a:gd name="T19" fmla="*/ 2147483647 h 1432"/>
              <a:gd name="T20" fmla="*/ 2147483647 w 2936"/>
              <a:gd name="T21" fmla="*/ 2147483647 h 1432"/>
              <a:gd name="T22" fmla="*/ 2147483647 w 2936"/>
              <a:gd name="T23" fmla="*/ 2147483647 h 1432"/>
              <a:gd name="T24" fmla="*/ 2147483647 w 2936"/>
              <a:gd name="T25" fmla="*/ 2147483647 h 1432"/>
              <a:gd name="T26" fmla="*/ 2147483647 w 2936"/>
              <a:gd name="T27" fmla="*/ 2147483647 h 1432"/>
              <a:gd name="T28" fmla="*/ 2147483647 w 2936"/>
              <a:gd name="T29" fmla="*/ 2147483647 h 1432"/>
              <a:gd name="T30" fmla="*/ 2147483647 w 2936"/>
              <a:gd name="T31" fmla="*/ 2147483647 h 14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36"/>
              <a:gd name="T49" fmla="*/ 0 h 1432"/>
              <a:gd name="T50" fmla="*/ 2936 w 2936"/>
              <a:gd name="T51" fmla="*/ 1432 h 14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36" h="1432">
                <a:moveTo>
                  <a:pt x="0" y="64"/>
                </a:moveTo>
                <a:cubicBezTo>
                  <a:pt x="52" y="32"/>
                  <a:pt x="104" y="0"/>
                  <a:pt x="144" y="16"/>
                </a:cubicBezTo>
                <a:cubicBezTo>
                  <a:pt x="184" y="32"/>
                  <a:pt x="192" y="152"/>
                  <a:pt x="240" y="160"/>
                </a:cubicBezTo>
                <a:cubicBezTo>
                  <a:pt x="288" y="168"/>
                  <a:pt x="368" y="72"/>
                  <a:pt x="432" y="64"/>
                </a:cubicBezTo>
                <a:cubicBezTo>
                  <a:pt x="496" y="56"/>
                  <a:pt x="568" y="112"/>
                  <a:pt x="624" y="112"/>
                </a:cubicBezTo>
                <a:cubicBezTo>
                  <a:pt x="680" y="112"/>
                  <a:pt x="712" y="24"/>
                  <a:pt x="768" y="64"/>
                </a:cubicBezTo>
                <a:cubicBezTo>
                  <a:pt x="824" y="104"/>
                  <a:pt x="912" y="296"/>
                  <a:pt x="960" y="352"/>
                </a:cubicBezTo>
                <a:cubicBezTo>
                  <a:pt x="1008" y="408"/>
                  <a:pt x="1008" y="368"/>
                  <a:pt x="1056" y="400"/>
                </a:cubicBezTo>
                <a:cubicBezTo>
                  <a:pt x="1104" y="432"/>
                  <a:pt x="1168" y="448"/>
                  <a:pt x="1248" y="544"/>
                </a:cubicBezTo>
                <a:cubicBezTo>
                  <a:pt x="1328" y="640"/>
                  <a:pt x="1416" y="880"/>
                  <a:pt x="1536" y="976"/>
                </a:cubicBezTo>
                <a:cubicBezTo>
                  <a:pt x="1656" y="1072"/>
                  <a:pt x="1880" y="1088"/>
                  <a:pt x="1968" y="1120"/>
                </a:cubicBezTo>
                <a:cubicBezTo>
                  <a:pt x="2056" y="1152"/>
                  <a:pt x="1992" y="1144"/>
                  <a:pt x="2064" y="1168"/>
                </a:cubicBezTo>
                <a:cubicBezTo>
                  <a:pt x="2136" y="1192"/>
                  <a:pt x="2280" y="1224"/>
                  <a:pt x="2400" y="1264"/>
                </a:cubicBezTo>
                <a:cubicBezTo>
                  <a:pt x="2520" y="1304"/>
                  <a:pt x="2696" y="1384"/>
                  <a:pt x="2784" y="1408"/>
                </a:cubicBezTo>
                <a:cubicBezTo>
                  <a:pt x="2872" y="1432"/>
                  <a:pt x="2920" y="1408"/>
                  <a:pt x="2928" y="1408"/>
                </a:cubicBezTo>
                <a:cubicBezTo>
                  <a:pt x="2936" y="1408"/>
                  <a:pt x="2884" y="1408"/>
                  <a:pt x="2832" y="1408"/>
                </a:cubicBezTo>
              </a:path>
            </a:pathLst>
          </a:custGeom>
          <a:noFill/>
          <a:ln w="38100" cmpd="sng">
            <a:solidFill>
              <a:srgbClr val="FFCC99"/>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9" name="Text Box 11"/>
          <p:cNvSpPr txBox="1">
            <a:spLocks noChangeArrowheads="1"/>
          </p:cNvSpPr>
          <p:nvPr/>
        </p:nvSpPr>
        <p:spPr bwMode="auto">
          <a:xfrm>
            <a:off x="3733800" y="3581401"/>
            <a:ext cx="1441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FFCC99"/>
                </a:solidFill>
              </a:rPr>
              <a:t>STD women</a:t>
            </a:r>
          </a:p>
        </p:txBody>
      </p:sp>
      <p:sp>
        <p:nvSpPr>
          <p:cNvPr id="7180" name="Freeform 12"/>
          <p:cNvSpPr>
            <a:spLocks/>
          </p:cNvSpPr>
          <p:nvPr/>
        </p:nvSpPr>
        <p:spPr bwMode="auto">
          <a:xfrm>
            <a:off x="3352800" y="2133600"/>
            <a:ext cx="5638800" cy="3365500"/>
          </a:xfrm>
          <a:custGeom>
            <a:avLst/>
            <a:gdLst>
              <a:gd name="T0" fmla="*/ 0 w 3552"/>
              <a:gd name="T1" fmla="*/ 0 h 2120"/>
              <a:gd name="T2" fmla="*/ 2147483647 w 3552"/>
              <a:gd name="T3" fmla="*/ 2147483647 h 2120"/>
              <a:gd name="T4" fmla="*/ 2147483647 w 3552"/>
              <a:gd name="T5" fmla="*/ 2147483647 h 2120"/>
              <a:gd name="T6" fmla="*/ 2147483647 w 3552"/>
              <a:gd name="T7" fmla="*/ 2147483647 h 2120"/>
              <a:gd name="T8" fmla="*/ 2147483647 w 3552"/>
              <a:gd name="T9" fmla="*/ 2147483647 h 2120"/>
              <a:gd name="T10" fmla="*/ 2147483647 w 3552"/>
              <a:gd name="T11" fmla="*/ 2147483647 h 2120"/>
              <a:gd name="T12" fmla="*/ 2147483647 w 3552"/>
              <a:gd name="T13" fmla="*/ 2147483647 h 2120"/>
              <a:gd name="T14" fmla="*/ 2147483647 w 3552"/>
              <a:gd name="T15" fmla="*/ 2147483647 h 2120"/>
              <a:gd name="T16" fmla="*/ 2147483647 w 3552"/>
              <a:gd name="T17" fmla="*/ 2147483647 h 2120"/>
              <a:gd name="T18" fmla="*/ 2147483647 w 3552"/>
              <a:gd name="T19" fmla="*/ 2147483647 h 2120"/>
              <a:gd name="T20" fmla="*/ 2147483647 w 3552"/>
              <a:gd name="T21" fmla="*/ 2147483647 h 2120"/>
              <a:gd name="T22" fmla="*/ 2147483647 w 3552"/>
              <a:gd name="T23" fmla="*/ 2147483647 h 2120"/>
              <a:gd name="T24" fmla="*/ 2147483647 w 3552"/>
              <a:gd name="T25" fmla="*/ 2147483647 h 2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552"/>
              <a:gd name="T40" fmla="*/ 0 h 2120"/>
              <a:gd name="T41" fmla="*/ 3552 w 3552"/>
              <a:gd name="T42" fmla="*/ 2120 h 21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552" h="2120">
                <a:moveTo>
                  <a:pt x="0" y="0"/>
                </a:moveTo>
                <a:cubicBezTo>
                  <a:pt x="48" y="4"/>
                  <a:pt x="96" y="8"/>
                  <a:pt x="144" y="96"/>
                </a:cubicBezTo>
                <a:cubicBezTo>
                  <a:pt x="192" y="184"/>
                  <a:pt x="192" y="440"/>
                  <a:pt x="288" y="528"/>
                </a:cubicBezTo>
                <a:cubicBezTo>
                  <a:pt x="384" y="616"/>
                  <a:pt x="624" y="592"/>
                  <a:pt x="720" y="624"/>
                </a:cubicBezTo>
                <a:cubicBezTo>
                  <a:pt x="816" y="656"/>
                  <a:pt x="768" y="672"/>
                  <a:pt x="864" y="720"/>
                </a:cubicBezTo>
                <a:cubicBezTo>
                  <a:pt x="960" y="768"/>
                  <a:pt x="1192" y="856"/>
                  <a:pt x="1296" y="912"/>
                </a:cubicBezTo>
                <a:cubicBezTo>
                  <a:pt x="1400" y="968"/>
                  <a:pt x="1392" y="976"/>
                  <a:pt x="1488" y="1056"/>
                </a:cubicBezTo>
                <a:cubicBezTo>
                  <a:pt x="1584" y="1136"/>
                  <a:pt x="1776" y="1336"/>
                  <a:pt x="1872" y="1392"/>
                </a:cubicBezTo>
                <a:cubicBezTo>
                  <a:pt x="1968" y="1448"/>
                  <a:pt x="1992" y="1384"/>
                  <a:pt x="2064" y="1392"/>
                </a:cubicBezTo>
                <a:cubicBezTo>
                  <a:pt x="2136" y="1400"/>
                  <a:pt x="2192" y="1432"/>
                  <a:pt x="2304" y="1440"/>
                </a:cubicBezTo>
                <a:cubicBezTo>
                  <a:pt x="2416" y="1448"/>
                  <a:pt x="2568" y="1344"/>
                  <a:pt x="2736" y="1440"/>
                </a:cubicBezTo>
                <a:cubicBezTo>
                  <a:pt x="2904" y="1536"/>
                  <a:pt x="3176" y="1912"/>
                  <a:pt x="3312" y="2016"/>
                </a:cubicBezTo>
                <a:cubicBezTo>
                  <a:pt x="3448" y="2120"/>
                  <a:pt x="3512" y="2056"/>
                  <a:pt x="3552" y="2064"/>
                </a:cubicBezTo>
              </a:path>
            </a:pathLst>
          </a:custGeom>
          <a:noFill/>
          <a:ln w="38100" cmpd="sng">
            <a:solidFill>
              <a:srgbClr val="66FF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1" name="Text Box 13"/>
          <p:cNvSpPr txBox="1">
            <a:spLocks noChangeArrowheads="1"/>
          </p:cNvSpPr>
          <p:nvPr/>
        </p:nvSpPr>
        <p:spPr bwMode="auto">
          <a:xfrm>
            <a:off x="3810000" y="2286001"/>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66FF33"/>
                </a:solidFill>
              </a:rPr>
              <a:t>Sex workers</a:t>
            </a:r>
          </a:p>
        </p:txBody>
      </p:sp>
      <p:sp>
        <p:nvSpPr>
          <p:cNvPr id="7182" name="Freeform 14"/>
          <p:cNvSpPr>
            <a:spLocks/>
          </p:cNvSpPr>
          <p:nvPr/>
        </p:nvSpPr>
        <p:spPr bwMode="auto">
          <a:xfrm>
            <a:off x="3651068" y="5166224"/>
            <a:ext cx="4114800" cy="495300"/>
          </a:xfrm>
          <a:custGeom>
            <a:avLst/>
            <a:gdLst>
              <a:gd name="T0" fmla="*/ 0 w 2592"/>
              <a:gd name="T1" fmla="*/ 2147483647 h 312"/>
              <a:gd name="T2" fmla="*/ 2147483647 w 2592"/>
              <a:gd name="T3" fmla="*/ 2147483647 h 312"/>
              <a:gd name="T4" fmla="*/ 2147483647 w 2592"/>
              <a:gd name="T5" fmla="*/ 2147483647 h 312"/>
              <a:gd name="T6" fmla="*/ 2147483647 w 2592"/>
              <a:gd name="T7" fmla="*/ 2147483647 h 312"/>
              <a:gd name="T8" fmla="*/ 2147483647 w 2592"/>
              <a:gd name="T9" fmla="*/ 2147483647 h 312"/>
              <a:gd name="T10" fmla="*/ 2147483647 w 2592"/>
              <a:gd name="T11" fmla="*/ 2147483647 h 312"/>
              <a:gd name="T12" fmla="*/ 2147483647 w 2592"/>
              <a:gd name="T13" fmla="*/ 2147483647 h 312"/>
              <a:gd name="T14" fmla="*/ 2147483647 w 2592"/>
              <a:gd name="T15" fmla="*/ 2147483647 h 312"/>
              <a:gd name="T16" fmla="*/ 2147483647 w 2592"/>
              <a:gd name="T17" fmla="*/ 2147483647 h 312"/>
              <a:gd name="T18" fmla="*/ 2147483647 w 2592"/>
              <a:gd name="T19" fmla="*/ 2147483647 h 3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92"/>
              <a:gd name="T31" fmla="*/ 0 h 312"/>
              <a:gd name="T32" fmla="*/ 2592 w 2592"/>
              <a:gd name="T33" fmla="*/ 312 h 3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92" h="312">
                <a:moveTo>
                  <a:pt x="0" y="8"/>
                </a:moveTo>
                <a:cubicBezTo>
                  <a:pt x="48" y="4"/>
                  <a:pt x="96" y="0"/>
                  <a:pt x="144" y="8"/>
                </a:cubicBezTo>
                <a:cubicBezTo>
                  <a:pt x="192" y="16"/>
                  <a:pt x="224" y="40"/>
                  <a:pt x="288" y="56"/>
                </a:cubicBezTo>
                <a:cubicBezTo>
                  <a:pt x="352" y="72"/>
                  <a:pt x="432" y="88"/>
                  <a:pt x="528" y="104"/>
                </a:cubicBezTo>
                <a:cubicBezTo>
                  <a:pt x="624" y="120"/>
                  <a:pt x="760" y="136"/>
                  <a:pt x="864" y="152"/>
                </a:cubicBezTo>
                <a:cubicBezTo>
                  <a:pt x="968" y="168"/>
                  <a:pt x="1080" y="192"/>
                  <a:pt x="1152" y="200"/>
                </a:cubicBezTo>
                <a:cubicBezTo>
                  <a:pt x="1224" y="208"/>
                  <a:pt x="1224" y="200"/>
                  <a:pt x="1296" y="200"/>
                </a:cubicBezTo>
                <a:cubicBezTo>
                  <a:pt x="1368" y="200"/>
                  <a:pt x="1456" y="184"/>
                  <a:pt x="1584" y="200"/>
                </a:cubicBezTo>
                <a:cubicBezTo>
                  <a:pt x="1712" y="216"/>
                  <a:pt x="1896" y="280"/>
                  <a:pt x="2064" y="296"/>
                </a:cubicBezTo>
                <a:cubicBezTo>
                  <a:pt x="2232" y="312"/>
                  <a:pt x="2504" y="296"/>
                  <a:pt x="2592" y="296"/>
                </a:cubicBezTo>
              </a:path>
            </a:pathLst>
          </a:custGeom>
          <a:noFill/>
          <a:ln w="38100" cmpd="sng">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4" name="Text Box 16"/>
          <p:cNvSpPr txBox="1">
            <a:spLocks noChangeArrowheads="1"/>
          </p:cNvSpPr>
          <p:nvPr/>
        </p:nvSpPr>
        <p:spPr bwMode="auto">
          <a:xfrm>
            <a:off x="6096000" y="1828801"/>
            <a:ext cx="38862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solidFill>
                  <a:schemeClr val="accent2">
                    <a:lumMod val="40000"/>
                    <a:lumOff val="60000"/>
                  </a:schemeClr>
                </a:solidFill>
              </a:rPr>
              <a:t>Sex </a:t>
            </a:r>
            <a:r>
              <a:rPr lang="en-US" altLang="en-US" dirty="0" err="1">
                <a:solidFill>
                  <a:schemeClr val="accent2">
                    <a:lumMod val="40000"/>
                    <a:lumOff val="60000"/>
                  </a:schemeClr>
                </a:solidFill>
              </a:rPr>
              <a:t>Transm</a:t>
            </a:r>
            <a:r>
              <a:rPr lang="en-US" altLang="en-US" dirty="0">
                <a:solidFill>
                  <a:schemeClr val="accent2">
                    <a:lumMod val="40000"/>
                    <a:lumOff val="60000"/>
                  </a:schemeClr>
                </a:solidFill>
              </a:rPr>
              <a:t> Infect 2000, 76: 58</a:t>
            </a:r>
          </a:p>
          <a:p>
            <a:pPr eaLnBrk="1" hangingPunct="1">
              <a:spcBef>
                <a:spcPct val="50000"/>
              </a:spcBef>
            </a:pPr>
            <a:r>
              <a:rPr lang="en-US" altLang="en-US" dirty="0">
                <a:solidFill>
                  <a:schemeClr val="accent2">
                    <a:lumMod val="40000"/>
                    <a:lumOff val="60000"/>
                  </a:schemeClr>
                </a:solidFill>
              </a:rPr>
              <a:t>Sex </a:t>
            </a:r>
            <a:r>
              <a:rPr lang="en-US" altLang="en-US" dirty="0" err="1">
                <a:solidFill>
                  <a:schemeClr val="accent2">
                    <a:lumMod val="40000"/>
                    <a:lumOff val="60000"/>
                  </a:schemeClr>
                </a:solidFill>
              </a:rPr>
              <a:t>Transm</a:t>
            </a:r>
            <a:r>
              <a:rPr lang="en-US" altLang="en-US" dirty="0">
                <a:solidFill>
                  <a:schemeClr val="accent2">
                    <a:lumMod val="40000"/>
                    <a:lumOff val="60000"/>
                  </a:schemeClr>
                </a:solidFill>
              </a:rPr>
              <a:t> Dis 2000, 27: 438-45</a:t>
            </a:r>
          </a:p>
        </p:txBody>
      </p:sp>
      <p:sp>
        <p:nvSpPr>
          <p:cNvPr id="2" name="TextBox 1"/>
          <p:cNvSpPr txBox="1"/>
          <p:nvPr/>
        </p:nvSpPr>
        <p:spPr>
          <a:xfrm>
            <a:off x="3809999" y="4767943"/>
            <a:ext cx="2081349" cy="369332"/>
          </a:xfrm>
          <a:prstGeom prst="rect">
            <a:avLst/>
          </a:prstGeom>
          <a:noFill/>
        </p:spPr>
        <p:txBody>
          <a:bodyPr wrap="square" rtlCol="0">
            <a:spAutoFit/>
          </a:bodyPr>
          <a:lstStyle/>
          <a:p>
            <a:r>
              <a:rPr lang="en-IN" dirty="0" smtClean="0">
                <a:solidFill>
                  <a:srgbClr val="FFFF00"/>
                </a:solidFill>
              </a:rPr>
              <a:t>General population</a:t>
            </a:r>
            <a:endParaRPr lang="en-IN" dirty="0">
              <a:solidFill>
                <a:srgbClr val="FFFF00"/>
              </a:solidFill>
            </a:endParaRPr>
          </a:p>
        </p:txBody>
      </p:sp>
    </p:spTree>
    <p:extLst>
      <p:ext uri="{BB962C8B-B14F-4D97-AF65-F5344CB8AC3E}">
        <p14:creationId xmlns:p14="http://schemas.microsoft.com/office/powerpoint/2010/main" val="27379447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5560" y="0"/>
            <a:ext cx="8532440" cy="1143000"/>
          </a:xfrm>
        </p:spPr>
        <p:txBody>
          <a:bodyPr>
            <a:normAutofit/>
          </a:bodyPr>
          <a:lstStyle/>
          <a:p>
            <a:r>
              <a:rPr lang="en-US" sz="3600" b="1" dirty="0">
                <a:solidFill>
                  <a:srgbClr val="FF9900"/>
                </a:solidFill>
              </a:rPr>
              <a:t>HPV genotypes in Indian women with HIV</a:t>
            </a:r>
            <a:endParaRPr lang="en-US" sz="3600" b="1" dirty="0">
              <a:solidFill>
                <a:srgbClr val="FF9900"/>
              </a:solidFill>
            </a:endParaRPr>
          </a:p>
        </p:txBody>
      </p:sp>
      <p:graphicFrame>
        <p:nvGraphicFramePr>
          <p:cNvPr id="4" name="Content Placeholder 3"/>
          <p:cNvGraphicFramePr>
            <a:graphicFrameLocks noGrp="1"/>
          </p:cNvGraphicFramePr>
          <p:nvPr>
            <p:ph idx="1"/>
          </p:nvPr>
        </p:nvGraphicFramePr>
        <p:xfrm>
          <a:off x="1524000" y="1828800"/>
          <a:ext cx="9143998" cy="3931920"/>
        </p:xfrm>
        <a:graphic>
          <a:graphicData uri="http://schemas.openxmlformats.org/drawingml/2006/table">
            <a:tbl>
              <a:tblPr firstRow="1" bandRow="1">
                <a:tableStyleId>{5C22544A-7EE6-4342-B048-85BDC9FD1C3A}</a:tableStyleId>
              </a:tblPr>
              <a:tblGrid>
                <a:gridCol w="1951744">
                  <a:extLst>
                    <a:ext uri="{9D8B030D-6E8A-4147-A177-3AD203B41FA5}">
                      <a16:colId xmlns:a16="http://schemas.microsoft.com/office/drawing/2014/main" val="20000"/>
                    </a:ext>
                  </a:extLst>
                </a:gridCol>
                <a:gridCol w="1798063">
                  <a:extLst>
                    <a:ext uri="{9D8B030D-6E8A-4147-A177-3AD203B41FA5}">
                      <a16:colId xmlns:a16="http://schemas.microsoft.com/office/drawing/2014/main" val="20001"/>
                    </a:ext>
                  </a:extLst>
                </a:gridCol>
                <a:gridCol w="1584192">
                  <a:extLst>
                    <a:ext uri="{9D8B030D-6E8A-4147-A177-3AD203B41FA5}">
                      <a16:colId xmlns:a16="http://schemas.microsoft.com/office/drawing/2014/main" val="20002"/>
                    </a:ext>
                  </a:extLst>
                </a:gridCol>
                <a:gridCol w="2011936">
                  <a:extLst>
                    <a:ext uri="{9D8B030D-6E8A-4147-A177-3AD203B41FA5}">
                      <a16:colId xmlns:a16="http://schemas.microsoft.com/office/drawing/2014/main" val="20003"/>
                    </a:ext>
                  </a:extLst>
                </a:gridCol>
                <a:gridCol w="1798063">
                  <a:extLst>
                    <a:ext uri="{9D8B030D-6E8A-4147-A177-3AD203B41FA5}">
                      <a16:colId xmlns:a16="http://schemas.microsoft.com/office/drawing/2014/main" val="20004"/>
                    </a:ext>
                  </a:extLst>
                </a:gridCol>
              </a:tblGrid>
              <a:tr h="896679">
                <a:tc>
                  <a:txBody>
                    <a:bodyPr/>
                    <a:lstStyle/>
                    <a:p>
                      <a:pPr algn="ctr"/>
                      <a:r>
                        <a:rPr lang="en-US" dirty="0" smtClean="0"/>
                        <a:t>Percentage having high risk HPV</a:t>
                      </a:r>
                      <a:endParaRPr lang="en-US" dirty="0"/>
                    </a:p>
                  </a:txBody>
                  <a:tcPr/>
                </a:tc>
                <a:tc>
                  <a:txBody>
                    <a:bodyPr/>
                    <a:lstStyle/>
                    <a:p>
                      <a:r>
                        <a:rPr lang="en-US" dirty="0" smtClean="0"/>
                        <a:t>           Non </a:t>
                      </a:r>
                    </a:p>
                    <a:p>
                      <a:r>
                        <a:rPr lang="en-US" dirty="0" smtClean="0"/>
                        <a:t>HPV-16/HPV -18</a:t>
                      </a:r>
                      <a:endParaRPr lang="en-US" dirty="0"/>
                    </a:p>
                  </a:txBody>
                  <a:tcPr/>
                </a:tc>
                <a:tc>
                  <a:txBody>
                    <a:bodyPr/>
                    <a:lstStyle/>
                    <a:p>
                      <a:pPr algn="ctr"/>
                      <a:r>
                        <a:rPr lang="en-US" dirty="0" smtClean="0"/>
                        <a:t>Multiple                        infection</a:t>
                      </a:r>
                      <a:endParaRPr lang="en-US" dirty="0"/>
                    </a:p>
                  </a:txBody>
                  <a:tcPr/>
                </a:tc>
                <a:tc>
                  <a:txBody>
                    <a:bodyPr/>
                    <a:lstStyle/>
                    <a:p>
                      <a:pPr algn="ctr"/>
                      <a:r>
                        <a:rPr lang="en-US" dirty="0" smtClean="0"/>
                        <a:t>Risk factors for high risk HPV</a:t>
                      </a:r>
                      <a:endParaRPr lang="en-US" dirty="0"/>
                    </a:p>
                  </a:txBody>
                  <a:tcPr/>
                </a:tc>
                <a:tc>
                  <a:txBody>
                    <a:bodyPr/>
                    <a:lstStyle/>
                    <a:p>
                      <a:pPr algn="ctr"/>
                      <a:r>
                        <a:rPr lang="en-US" dirty="0" smtClean="0"/>
                        <a:t>Study site</a:t>
                      </a:r>
                    </a:p>
                    <a:p>
                      <a:pPr algn="ctr"/>
                      <a:endParaRPr lang="en-US" dirty="0" smtClean="0"/>
                    </a:p>
                    <a:p>
                      <a:pPr algn="ctr"/>
                      <a:r>
                        <a:rPr lang="en-US" dirty="0" smtClean="0"/>
                        <a:t>Reference</a:t>
                      </a:r>
                      <a:endParaRPr lang="en-US" dirty="0"/>
                    </a:p>
                  </a:txBody>
                  <a:tcPr/>
                </a:tc>
                <a:extLst>
                  <a:ext uri="{0D108BD9-81ED-4DB2-BD59-A6C34878D82A}">
                    <a16:rowId xmlns:a16="http://schemas.microsoft.com/office/drawing/2014/main" val="10000"/>
                  </a:ext>
                </a:extLst>
              </a:tr>
              <a:tr h="896679">
                <a:tc>
                  <a:txBody>
                    <a:bodyPr/>
                    <a:lstStyle/>
                    <a:p>
                      <a:pPr algn="ctr"/>
                      <a:endParaRPr lang="en-US" dirty="0" smtClean="0"/>
                    </a:p>
                    <a:p>
                      <a:pPr algn="ctr"/>
                      <a:r>
                        <a:rPr lang="en-US" dirty="0" smtClean="0"/>
                        <a:t>37.3%</a:t>
                      </a:r>
                    </a:p>
                  </a:txBody>
                  <a:tcPr/>
                </a:tc>
                <a:tc>
                  <a:txBody>
                    <a:bodyPr/>
                    <a:lstStyle/>
                    <a:p>
                      <a:pPr algn="ctr"/>
                      <a:endParaRPr lang="en-US" dirty="0" smtClean="0"/>
                    </a:p>
                    <a:p>
                      <a:pPr algn="ctr"/>
                      <a:r>
                        <a:rPr lang="en-US" dirty="0" smtClean="0"/>
                        <a:t>25%</a:t>
                      </a:r>
                      <a:endParaRPr lang="en-US" dirty="0"/>
                    </a:p>
                  </a:txBody>
                  <a:tcPr/>
                </a:tc>
                <a:tc>
                  <a:txBody>
                    <a:bodyPr/>
                    <a:lstStyle/>
                    <a:p>
                      <a:pPr algn="ctr"/>
                      <a:endParaRPr lang="en-US" dirty="0" smtClean="0"/>
                    </a:p>
                    <a:p>
                      <a:pPr algn="ctr"/>
                      <a:r>
                        <a:rPr lang="en-US" dirty="0" smtClean="0"/>
                        <a:t>18.6%</a:t>
                      </a:r>
                      <a:endParaRPr lang="en-US" dirty="0"/>
                    </a:p>
                  </a:txBody>
                  <a:tcPr/>
                </a:tc>
                <a:tc>
                  <a:txBody>
                    <a:bodyPr/>
                    <a:lstStyle/>
                    <a:p>
                      <a:pPr algn="ctr"/>
                      <a:endParaRPr lang="en-US" dirty="0" smtClean="0"/>
                    </a:p>
                    <a:p>
                      <a:pPr algn="ctr"/>
                      <a:r>
                        <a:rPr lang="en-US" dirty="0" smtClean="0"/>
                        <a:t>Early age of coitus</a:t>
                      </a:r>
                      <a:endParaRPr lang="en-US" dirty="0"/>
                    </a:p>
                  </a:txBody>
                  <a:tcPr/>
                </a:tc>
                <a:tc>
                  <a:txBody>
                    <a:bodyPr/>
                    <a:lstStyle/>
                    <a:p>
                      <a:r>
                        <a:rPr lang="en-US" dirty="0" smtClean="0"/>
                        <a:t>       Vellore</a:t>
                      </a:r>
                    </a:p>
                    <a:p>
                      <a:pPr algn="ctr"/>
                      <a:r>
                        <a:rPr lang="en-US" sz="1200" i="1" dirty="0" err="1" smtClean="0"/>
                        <a:t>Peedicayil</a:t>
                      </a:r>
                      <a:r>
                        <a:rPr lang="en-US" sz="1200" i="1" dirty="0" smtClean="0"/>
                        <a:t>  et al. Journal of Lower Genital Tract Disease 2009;13:159-64</a:t>
                      </a:r>
                      <a:endParaRPr lang="en-US" sz="1200" i="1" dirty="0"/>
                    </a:p>
                  </a:txBody>
                  <a:tcPr/>
                </a:tc>
                <a:extLst>
                  <a:ext uri="{0D108BD9-81ED-4DB2-BD59-A6C34878D82A}">
                    <a16:rowId xmlns:a16="http://schemas.microsoft.com/office/drawing/2014/main" val="10001"/>
                  </a:ext>
                </a:extLst>
              </a:tr>
              <a:tr h="896679">
                <a:tc>
                  <a:txBody>
                    <a:bodyPr/>
                    <a:lstStyle/>
                    <a:p>
                      <a:pPr algn="ctr"/>
                      <a:r>
                        <a:rPr lang="en-US" dirty="0" smtClean="0"/>
                        <a:t> </a:t>
                      </a:r>
                    </a:p>
                    <a:p>
                      <a:pPr algn="ctr"/>
                      <a:r>
                        <a:rPr lang="en-US" dirty="0" smtClean="0"/>
                        <a:t>35.3%</a:t>
                      </a:r>
                      <a:endParaRPr lang="en-US" dirty="0"/>
                    </a:p>
                  </a:txBody>
                  <a:tcPr/>
                </a:tc>
                <a:tc>
                  <a:txBody>
                    <a:bodyPr/>
                    <a:lstStyle/>
                    <a:p>
                      <a:pPr algn="ctr"/>
                      <a:endParaRPr lang="en-US" dirty="0" smtClean="0"/>
                    </a:p>
                    <a:p>
                      <a:pPr algn="ctr"/>
                      <a:r>
                        <a:rPr lang="en-US" dirty="0" smtClean="0"/>
                        <a:t>30%</a:t>
                      </a:r>
                      <a:endParaRPr lang="en-US" dirty="0"/>
                    </a:p>
                  </a:txBody>
                  <a:tcPr/>
                </a:tc>
                <a:tc>
                  <a:txBody>
                    <a:bodyPr/>
                    <a:lstStyle/>
                    <a:p>
                      <a:pPr algn="ctr"/>
                      <a:endParaRPr lang="en-US" dirty="0" smtClean="0"/>
                    </a:p>
                    <a:p>
                      <a:pPr algn="ctr"/>
                      <a:r>
                        <a:rPr lang="en-US" dirty="0" smtClean="0"/>
                        <a:t>27.8%</a:t>
                      </a:r>
                      <a:endParaRPr lang="en-US" dirty="0"/>
                    </a:p>
                  </a:txBody>
                  <a:tcPr/>
                </a:tc>
                <a:tc>
                  <a:txBody>
                    <a:bodyPr/>
                    <a:lstStyle/>
                    <a:p>
                      <a:pPr marL="400050" indent="-400050">
                        <a:buAutoNum type="romanLcParenBoth"/>
                      </a:pPr>
                      <a:r>
                        <a:rPr lang="en-US" dirty="0" smtClean="0"/>
                        <a:t>≥ 2 lifetime  </a:t>
                      </a:r>
                    </a:p>
                    <a:p>
                      <a:pPr marL="400050" indent="-400050">
                        <a:buNone/>
                      </a:pPr>
                      <a:r>
                        <a:rPr lang="en-US" baseline="0" dirty="0" smtClean="0"/>
                        <a:t>        </a:t>
                      </a:r>
                      <a:r>
                        <a:rPr lang="en-US" dirty="0" smtClean="0"/>
                        <a:t>partners</a:t>
                      </a:r>
                    </a:p>
                    <a:p>
                      <a:pPr marL="400050" indent="-400050">
                        <a:buNone/>
                      </a:pPr>
                      <a:r>
                        <a:rPr lang="en-US" dirty="0" smtClean="0"/>
                        <a:t>(ii)   </a:t>
                      </a:r>
                      <a:r>
                        <a:rPr lang="en-US" dirty="0" smtClean="0">
                          <a:latin typeface="Calibri"/>
                        </a:rPr>
                        <a:t>↓ CD4 count</a:t>
                      </a:r>
                      <a:endParaRPr lang="en-US" dirty="0"/>
                    </a:p>
                  </a:txBody>
                  <a:tcPr/>
                </a:tc>
                <a:tc>
                  <a:txBody>
                    <a:bodyPr/>
                    <a:lstStyle/>
                    <a:p>
                      <a:r>
                        <a:rPr lang="en-US" dirty="0" smtClean="0"/>
                        <a:t>        </a:t>
                      </a:r>
                      <a:r>
                        <a:rPr lang="en-US" dirty="0" err="1" smtClean="0"/>
                        <a:t>Pune</a:t>
                      </a:r>
                      <a:endParaRPr lang="en-US" dirty="0" smtClean="0"/>
                    </a:p>
                    <a:p>
                      <a:pPr algn="ctr"/>
                      <a:r>
                        <a:rPr lang="en-US" sz="1200" i="1" dirty="0" smtClean="0"/>
                        <a:t>Mane et al.  </a:t>
                      </a:r>
                      <a:r>
                        <a:rPr lang="en-US" sz="1200" i="1" dirty="0" err="1" smtClean="0"/>
                        <a:t>PLoS</a:t>
                      </a:r>
                      <a:r>
                        <a:rPr lang="en-US" sz="1200" i="1" dirty="0" smtClean="0"/>
                        <a:t> ONE</a:t>
                      </a:r>
                    </a:p>
                    <a:p>
                      <a:pPr algn="ctr"/>
                      <a:r>
                        <a:rPr lang="en-US" sz="1200" i="1" dirty="0" smtClean="0"/>
                        <a:t>2012;7:e38731</a:t>
                      </a:r>
                      <a:endParaRPr lang="en-US" sz="1200" i="1" dirty="0"/>
                    </a:p>
                  </a:txBody>
                  <a:tcPr/>
                </a:tc>
                <a:extLst>
                  <a:ext uri="{0D108BD9-81ED-4DB2-BD59-A6C34878D82A}">
                    <a16:rowId xmlns:a16="http://schemas.microsoft.com/office/drawing/2014/main" val="10002"/>
                  </a:ext>
                </a:extLst>
              </a:tr>
              <a:tr h="1165683">
                <a:tc>
                  <a:txBody>
                    <a:bodyPr/>
                    <a:lstStyle/>
                    <a:p>
                      <a:pPr algn="ctr"/>
                      <a:endParaRPr lang="en-US" dirty="0" smtClean="0"/>
                    </a:p>
                    <a:p>
                      <a:pPr algn="ctr"/>
                      <a:r>
                        <a:rPr lang="en-US" dirty="0" smtClean="0"/>
                        <a:t>46.2%</a:t>
                      </a:r>
                      <a:endParaRPr lang="en-US" dirty="0"/>
                    </a:p>
                  </a:txBody>
                  <a:tcPr/>
                </a:tc>
                <a:tc>
                  <a:txBody>
                    <a:bodyPr/>
                    <a:lstStyle/>
                    <a:p>
                      <a:pPr algn="ctr"/>
                      <a:endParaRPr lang="en-US" dirty="0" smtClean="0"/>
                    </a:p>
                    <a:p>
                      <a:pPr algn="ctr"/>
                      <a:r>
                        <a:rPr lang="en-US" dirty="0" smtClean="0"/>
                        <a:t>53%</a:t>
                      </a:r>
                      <a:endParaRPr lang="en-US" dirty="0"/>
                    </a:p>
                  </a:txBody>
                  <a:tcPr/>
                </a:tc>
                <a:tc>
                  <a:txBody>
                    <a:bodyPr/>
                    <a:lstStyle/>
                    <a:p>
                      <a:pPr algn="ctr"/>
                      <a:endParaRPr lang="en-US" dirty="0" smtClean="0"/>
                    </a:p>
                    <a:p>
                      <a:pPr algn="ctr"/>
                      <a:r>
                        <a:rPr lang="en-US" dirty="0" smtClean="0"/>
                        <a:t>17%</a:t>
                      </a:r>
                      <a:endParaRPr lang="en-US" dirty="0"/>
                    </a:p>
                  </a:txBody>
                  <a:tcPr/>
                </a:tc>
                <a:tc>
                  <a:txBody>
                    <a:bodyPr/>
                    <a:lstStyle/>
                    <a:p>
                      <a:pPr algn="ctr"/>
                      <a:r>
                        <a:rPr lang="en-US" dirty="0" smtClean="0"/>
                        <a:t>HIV </a:t>
                      </a:r>
                      <a:r>
                        <a:rPr lang="en-US" dirty="0" err="1" smtClean="0"/>
                        <a:t>infecton</a:t>
                      </a:r>
                      <a:r>
                        <a:rPr lang="en-US" dirty="0" smtClean="0"/>
                        <a:t> was strong predictor as compared to HIV</a:t>
                      </a:r>
                      <a:r>
                        <a:rPr lang="en-US" baseline="0" dirty="0" smtClean="0"/>
                        <a:t> negative</a:t>
                      </a:r>
                      <a:endParaRPr lang="en-US" dirty="0"/>
                    </a:p>
                  </a:txBody>
                  <a:tcPr/>
                </a:tc>
                <a:tc>
                  <a:txBody>
                    <a:bodyPr/>
                    <a:lstStyle/>
                    <a:p>
                      <a:pPr algn="ctr"/>
                      <a:r>
                        <a:rPr lang="en-US" dirty="0" smtClean="0"/>
                        <a:t>West</a:t>
                      </a:r>
                      <a:r>
                        <a:rPr lang="en-US" baseline="0" dirty="0" smtClean="0"/>
                        <a:t> Bengal</a:t>
                      </a:r>
                    </a:p>
                    <a:p>
                      <a:pPr algn="ctr"/>
                      <a:r>
                        <a:rPr lang="en-US" sz="1200" i="1" baseline="0" dirty="0" err="1" smtClean="0"/>
                        <a:t>Sarkar</a:t>
                      </a:r>
                      <a:r>
                        <a:rPr lang="en-US" sz="1200" i="1" baseline="0" dirty="0" smtClean="0"/>
                        <a:t> et al. BMC Infectious Diseases 2011;11:72</a:t>
                      </a:r>
                      <a:endParaRPr lang="en-US" sz="1200" i="1"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18818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IN" altLang="en-US" smtClean="0"/>
          </a:p>
        </p:txBody>
      </p:sp>
      <p:pic>
        <p:nvPicPr>
          <p:cNvPr id="409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0"/>
            <a:ext cx="9144000" cy="6934200"/>
          </a:xfrm>
          <a:noFill/>
        </p:spPr>
      </p:pic>
    </p:spTree>
    <p:extLst>
      <p:ext uri="{BB962C8B-B14F-4D97-AF65-F5344CB8AC3E}">
        <p14:creationId xmlns:p14="http://schemas.microsoft.com/office/powerpoint/2010/main" val="70833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524000" y="0"/>
            <a:ext cx="9144000" cy="1066800"/>
          </a:xfrm>
        </p:spPr>
        <p:txBody>
          <a:bodyPr/>
          <a:lstStyle/>
          <a:p>
            <a:pPr eaLnBrk="1" hangingPunct="1"/>
            <a:r>
              <a:rPr lang="en-US" altLang="en-US" sz="3200" dirty="0">
                <a:solidFill>
                  <a:schemeClr val="accent2"/>
                </a:solidFill>
              </a:rPr>
              <a:t>HPV type specific odds ratios for cervical cancer</a:t>
            </a:r>
          </a:p>
        </p:txBody>
      </p:sp>
      <p:sp>
        <p:nvSpPr>
          <p:cNvPr id="5123" name="Rectangle 3"/>
          <p:cNvSpPr>
            <a:spLocks noGrp="1" noChangeArrowheads="1"/>
          </p:cNvSpPr>
          <p:nvPr>
            <p:ph type="body" idx="1"/>
          </p:nvPr>
        </p:nvSpPr>
        <p:spPr/>
        <p:txBody>
          <a:bodyPr/>
          <a:lstStyle/>
          <a:p>
            <a:pPr eaLnBrk="1" hangingPunct="1"/>
            <a:endParaRPr lang="en-US" altLang="en-US" dirty="0" smtClean="0"/>
          </a:p>
        </p:txBody>
      </p:sp>
      <p:sp>
        <p:nvSpPr>
          <p:cNvPr id="5124" name="Line 4"/>
          <p:cNvSpPr>
            <a:spLocks noChangeShapeType="1"/>
          </p:cNvSpPr>
          <p:nvPr/>
        </p:nvSpPr>
        <p:spPr bwMode="auto">
          <a:xfrm>
            <a:off x="4343400" y="2209800"/>
            <a:ext cx="0" cy="32004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25" name="Line 5"/>
          <p:cNvSpPr>
            <a:spLocks noChangeShapeType="1"/>
          </p:cNvSpPr>
          <p:nvPr/>
        </p:nvSpPr>
        <p:spPr bwMode="auto">
          <a:xfrm>
            <a:off x="2338251" y="5410200"/>
            <a:ext cx="7110549" cy="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126" name="Text Box 6"/>
          <p:cNvSpPr txBox="1">
            <a:spLocks noChangeArrowheads="1"/>
          </p:cNvSpPr>
          <p:nvPr/>
        </p:nvSpPr>
        <p:spPr bwMode="auto">
          <a:xfrm>
            <a:off x="2209800" y="5486401"/>
            <a:ext cx="75438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solidFill>
                  <a:schemeClr val="bg2">
                    <a:lumMod val="40000"/>
                    <a:lumOff val="60000"/>
                  </a:schemeClr>
                </a:solidFill>
              </a:rPr>
              <a:t>0.1	0.5	1.0	5	10	100	500	1000</a:t>
            </a:r>
          </a:p>
          <a:p>
            <a:pPr eaLnBrk="1" hangingPunct="1">
              <a:spcBef>
                <a:spcPct val="50000"/>
              </a:spcBef>
            </a:pPr>
            <a:r>
              <a:rPr lang="en-US" altLang="en-US" dirty="0">
                <a:solidFill>
                  <a:schemeClr val="bg1"/>
                </a:solidFill>
              </a:rPr>
              <a:t>		</a:t>
            </a:r>
            <a:r>
              <a:rPr lang="en-US" altLang="en-US" b="1" dirty="0">
                <a:solidFill>
                  <a:schemeClr val="bg2">
                    <a:lumMod val="40000"/>
                    <a:lumOff val="60000"/>
                  </a:schemeClr>
                </a:solidFill>
              </a:rPr>
              <a:t>Odds ratio with 95% confidence intervals</a:t>
            </a:r>
          </a:p>
        </p:txBody>
      </p:sp>
      <p:sp>
        <p:nvSpPr>
          <p:cNvPr id="5127" name="Text Box 7"/>
          <p:cNvSpPr txBox="1">
            <a:spLocks noChangeArrowheads="1"/>
          </p:cNvSpPr>
          <p:nvPr/>
        </p:nvSpPr>
        <p:spPr bwMode="auto">
          <a:xfrm>
            <a:off x="1981200" y="1981201"/>
            <a:ext cx="838200" cy="36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solidFill>
                  <a:schemeClr val="bg2">
                    <a:lumMod val="40000"/>
                    <a:lumOff val="60000"/>
                  </a:schemeClr>
                </a:solidFill>
              </a:rPr>
              <a:t>16</a:t>
            </a:r>
          </a:p>
          <a:p>
            <a:pPr eaLnBrk="1" hangingPunct="1">
              <a:spcBef>
                <a:spcPct val="50000"/>
              </a:spcBef>
            </a:pPr>
            <a:r>
              <a:rPr lang="en-US" altLang="en-US" dirty="0">
                <a:solidFill>
                  <a:schemeClr val="bg2">
                    <a:lumMod val="40000"/>
                    <a:lumOff val="60000"/>
                  </a:schemeClr>
                </a:solidFill>
              </a:rPr>
              <a:t>18</a:t>
            </a:r>
          </a:p>
          <a:p>
            <a:pPr eaLnBrk="1" hangingPunct="1">
              <a:spcBef>
                <a:spcPct val="50000"/>
              </a:spcBef>
            </a:pPr>
            <a:r>
              <a:rPr lang="en-US" altLang="en-US" dirty="0">
                <a:solidFill>
                  <a:schemeClr val="bg2">
                    <a:lumMod val="40000"/>
                    <a:lumOff val="60000"/>
                  </a:schemeClr>
                </a:solidFill>
              </a:rPr>
              <a:t>45</a:t>
            </a:r>
          </a:p>
          <a:p>
            <a:pPr eaLnBrk="1" hangingPunct="1">
              <a:spcBef>
                <a:spcPct val="50000"/>
              </a:spcBef>
            </a:pPr>
            <a:r>
              <a:rPr lang="en-US" altLang="en-US" dirty="0">
                <a:solidFill>
                  <a:schemeClr val="bg2">
                    <a:lumMod val="40000"/>
                    <a:lumOff val="60000"/>
                  </a:schemeClr>
                </a:solidFill>
              </a:rPr>
              <a:t>31</a:t>
            </a:r>
          </a:p>
          <a:p>
            <a:pPr eaLnBrk="1" hangingPunct="1">
              <a:spcBef>
                <a:spcPct val="50000"/>
              </a:spcBef>
            </a:pPr>
            <a:r>
              <a:rPr lang="en-US" altLang="en-US" dirty="0">
                <a:solidFill>
                  <a:schemeClr val="bg2">
                    <a:lumMod val="40000"/>
                    <a:lumOff val="60000"/>
                  </a:schemeClr>
                </a:solidFill>
              </a:rPr>
              <a:t>52</a:t>
            </a:r>
          </a:p>
          <a:p>
            <a:pPr eaLnBrk="1" hangingPunct="1">
              <a:spcBef>
                <a:spcPct val="50000"/>
              </a:spcBef>
            </a:pPr>
            <a:r>
              <a:rPr lang="en-US" altLang="en-US" dirty="0">
                <a:solidFill>
                  <a:schemeClr val="bg2">
                    <a:lumMod val="40000"/>
                    <a:lumOff val="60000"/>
                  </a:schemeClr>
                </a:solidFill>
              </a:rPr>
              <a:t>16, 18</a:t>
            </a:r>
          </a:p>
          <a:p>
            <a:pPr eaLnBrk="1" hangingPunct="1">
              <a:spcBef>
                <a:spcPct val="50000"/>
              </a:spcBef>
            </a:pPr>
            <a:r>
              <a:rPr lang="en-US" altLang="en-US" dirty="0">
                <a:solidFill>
                  <a:schemeClr val="bg2">
                    <a:lumMod val="40000"/>
                    <a:lumOff val="60000"/>
                  </a:schemeClr>
                </a:solidFill>
              </a:rPr>
              <a:t>  6</a:t>
            </a:r>
          </a:p>
          <a:p>
            <a:pPr eaLnBrk="1" hangingPunct="1">
              <a:spcBef>
                <a:spcPct val="50000"/>
              </a:spcBef>
            </a:pPr>
            <a:r>
              <a:rPr lang="en-US" altLang="en-US" dirty="0">
                <a:solidFill>
                  <a:schemeClr val="bg2">
                    <a:lumMod val="40000"/>
                    <a:lumOff val="60000"/>
                  </a:schemeClr>
                </a:solidFill>
              </a:rPr>
              <a:t>11</a:t>
            </a:r>
          </a:p>
          <a:p>
            <a:pPr eaLnBrk="1" hangingPunct="1">
              <a:spcBef>
                <a:spcPct val="50000"/>
              </a:spcBef>
            </a:pPr>
            <a:endParaRPr lang="en-US" altLang="en-US" dirty="0">
              <a:solidFill>
                <a:schemeClr val="bg1"/>
              </a:solidFill>
            </a:endParaRPr>
          </a:p>
        </p:txBody>
      </p:sp>
      <p:sp>
        <p:nvSpPr>
          <p:cNvPr id="5128" name="Line 10"/>
          <p:cNvSpPr>
            <a:spLocks noChangeShapeType="1"/>
          </p:cNvSpPr>
          <p:nvPr/>
        </p:nvSpPr>
        <p:spPr bwMode="auto">
          <a:xfrm>
            <a:off x="7772400" y="2286000"/>
            <a:ext cx="3810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29" name="Line 11"/>
          <p:cNvSpPr>
            <a:spLocks noChangeShapeType="1"/>
          </p:cNvSpPr>
          <p:nvPr/>
        </p:nvSpPr>
        <p:spPr bwMode="auto">
          <a:xfrm flipH="1">
            <a:off x="7391400" y="2286000"/>
            <a:ext cx="3810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0" name="Line 12"/>
          <p:cNvSpPr>
            <a:spLocks noChangeShapeType="1"/>
          </p:cNvSpPr>
          <p:nvPr/>
        </p:nvSpPr>
        <p:spPr bwMode="auto">
          <a:xfrm>
            <a:off x="7467600" y="2514600"/>
            <a:ext cx="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1" name="Line 13"/>
          <p:cNvSpPr>
            <a:spLocks noChangeShapeType="1"/>
          </p:cNvSpPr>
          <p:nvPr/>
        </p:nvSpPr>
        <p:spPr bwMode="auto">
          <a:xfrm flipH="1">
            <a:off x="7162800" y="2590800"/>
            <a:ext cx="3810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2" name="Line 14"/>
          <p:cNvSpPr>
            <a:spLocks noChangeShapeType="1"/>
          </p:cNvSpPr>
          <p:nvPr/>
        </p:nvSpPr>
        <p:spPr bwMode="auto">
          <a:xfrm>
            <a:off x="7543800" y="2590800"/>
            <a:ext cx="3810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3" name="Line 15"/>
          <p:cNvSpPr>
            <a:spLocks noChangeShapeType="1"/>
          </p:cNvSpPr>
          <p:nvPr/>
        </p:nvSpPr>
        <p:spPr bwMode="auto">
          <a:xfrm>
            <a:off x="7239000" y="2971800"/>
            <a:ext cx="3810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4" name="Line 16"/>
          <p:cNvSpPr>
            <a:spLocks noChangeShapeType="1"/>
          </p:cNvSpPr>
          <p:nvPr/>
        </p:nvSpPr>
        <p:spPr bwMode="auto">
          <a:xfrm flipH="1">
            <a:off x="6858000" y="2971800"/>
            <a:ext cx="3810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5" name="Line 17"/>
          <p:cNvSpPr>
            <a:spLocks noChangeShapeType="1"/>
          </p:cNvSpPr>
          <p:nvPr/>
        </p:nvSpPr>
        <p:spPr bwMode="auto">
          <a:xfrm>
            <a:off x="7086600" y="3429000"/>
            <a:ext cx="3048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6" name="Line 18"/>
          <p:cNvSpPr>
            <a:spLocks noChangeShapeType="1"/>
          </p:cNvSpPr>
          <p:nvPr/>
        </p:nvSpPr>
        <p:spPr bwMode="auto">
          <a:xfrm flipH="1">
            <a:off x="6781800" y="3429000"/>
            <a:ext cx="3048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7" name="Line 19"/>
          <p:cNvSpPr>
            <a:spLocks noChangeShapeType="1"/>
          </p:cNvSpPr>
          <p:nvPr/>
        </p:nvSpPr>
        <p:spPr bwMode="auto">
          <a:xfrm>
            <a:off x="7239000" y="3733800"/>
            <a:ext cx="9906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8" name="Line 20"/>
          <p:cNvSpPr>
            <a:spLocks noChangeShapeType="1"/>
          </p:cNvSpPr>
          <p:nvPr/>
        </p:nvSpPr>
        <p:spPr bwMode="auto">
          <a:xfrm flipH="1">
            <a:off x="6324600" y="3733800"/>
            <a:ext cx="9144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39" name="Line 21"/>
          <p:cNvSpPr>
            <a:spLocks noChangeShapeType="1"/>
          </p:cNvSpPr>
          <p:nvPr/>
        </p:nvSpPr>
        <p:spPr bwMode="auto">
          <a:xfrm>
            <a:off x="7162800" y="4114800"/>
            <a:ext cx="4572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0" name="Line 22"/>
          <p:cNvSpPr>
            <a:spLocks noChangeShapeType="1"/>
          </p:cNvSpPr>
          <p:nvPr/>
        </p:nvSpPr>
        <p:spPr bwMode="auto">
          <a:xfrm flipH="1">
            <a:off x="6705600" y="4114800"/>
            <a:ext cx="4572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1" name="Line 23"/>
          <p:cNvSpPr>
            <a:spLocks noChangeShapeType="1"/>
          </p:cNvSpPr>
          <p:nvPr/>
        </p:nvSpPr>
        <p:spPr bwMode="auto">
          <a:xfrm flipH="1">
            <a:off x="4191000" y="4648200"/>
            <a:ext cx="9144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2" name="Line 24"/>
          <p:cNvSpPr>
            <a:spLocks noChangeShapeType="1"/>
          </p:cNvSpPr>
          <p:nvPr/>
        </p:nvSpPr>
        <p:spPr bwMode="auto">
          <a:xfrm>
            <a:off x="5105400" y="4648200"/>
            <a:ext cx="8382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3" name="Line 25"/>
          <p:cNvSpPr>
            <a:spLocks noChangeShapeType="1"/>
          </p:cNvSpPr>
          <p:nvPr/>
        </p:nvSpPr>
        <p:spPr bwMode="auto">
          <a:xfrm flipH="1">
            <a:off x="4343400" y="5029200"/>
            <a:ext cx="1371600" cy="0"/>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4" name="Line 26"/>
          <p:cNvSpPr>
            <a:spLocks noChangeShapeType="1"/>
          </p:cNvSpPr>
          <p:nvPr/>
        </p:nvSpPr>
        <p:spPr bwMode="auto">
          <a:xfrm>
            <a:off x="5715000" y="5029200"/>
            <a:ext cx="1219200" cy="0"/>
          </a:xfrm>
          <a:prstGeom prst="line">
            <a:avLst/>
          </a:prstGeom>
          <a:noFill/>
          <a:ln w="38100">
            <a:solidFill>
              <a:srgbClr val="FFCCFF"/>
            </a:solidFill>
            <a:round/>
            <a:headEnd type="diamond"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145" name="Text Box 27"/>
          <p:cNvSpPr txBox="1">
            <a:spLocks noChangeArrowheads="1"/>
          </p:cNvSpPr>
          <p:nvPr/>
        </p:nvSpPr>
        <p:spPr bwMode="auto">
          <a:xfrm>
            <a:off x="7391400" y="6491288"/>
            <a:ext cx="3276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solidFill>
                  <a:schemeClr val="accent2">
                    <a:lumMod val="40000"/>
                    <a:lumOff val="60000"/>
                  </a:schemeClr>
                </a:solidFill>
              </a:rPr>
              <a:t>NEJM 2003, 348: 518-27</a:t>
            </a:r>
          </a:p>
        </p:txBody>
      </p:sp>
    </p:spTree>
    <p:extLst>
      <p:ext uri="{BB962C8B-B14F-4D97-AF65-F5344CB8AC3E}">
        <p14:creationId xmlns:p14="http://schemas.microsoft.com/office/powerpoint/2010/main" val="4348558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514600" y="107158"/>
            <a:ext cx="8229600" cy="1020762"/>
          </a:xfrm>
        </p:spPr>
        <p:txBody>
          <a:bodyPr/>
          <a:lstStyle/>
          <a:p>
            <a:pPr eaLnBrk="1" hangingPunct="1"/>
            <a:r>
              <a:rPr lang="en-US" altLang="en-US" dirty="0" smtClean="0">
                <a:solidFill>
                  <a:schemeClr val="accent2"/>
                </a:solidFill>
              </a:rPr>
              <a:t>The phases of the cell cycle</a:t>
            </a:r>
          </a:p>
        </p:txBody>
      </p:sp>
      <p:sp>
        <p:nvSpPr>
          <p:cNvPr id="16387" name="Rectangle 3"/>
          <p:cNvSpPr>
            <a:spLocks noGrp="1" noChangeArrowheads="1"/>
          </p:cNvSpPr>
          <p:nvPr>
            <p:ph type="body" idx="1"/>
          </p:nvPr>
        </p:nvSpPr>
        <p:spPr>
          <a:xfrm>
            <a:off x="1981200" y="1600200"/>
            <a:ext cx="8229600" cy="5029200"/>
          </a:xfrm>
        </p:spPr>
        <p:txBody>
          <a:bodyPr/>
          <a:lstStyle/>
          <a:p>
            <a:pPr eaLnBrk="1" hangingPunct="1">
              <a:buFontTx/>
              <a:buNone/>
            </a:pPr>
            <a:endParaRPr lang="en-US" altLang="en-US" smtClean="0"/>
          </a:p>
        </p:txBody>
      </p:sp>
      <p:sp>
        <p:nvSpPr>
          <p:cNvPr id="16388" name="Oval 4"/>
          <p:cNvSpPr>
            <a:spLocks noChangeArrowheads="1"/>
          </p:cNvSpPr>
          <p:nvPr/>
        </p:nvSpPr>
        <p:spPr bwMode="auto">
          <a:xfrm>
            <a:off x="4343400" y="2667000"/>
            <a:ext cx="3048000" cy="2895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16389" name="Oval 5"/>
          <p:cNvSpPr>
            <a:spLocks noChangeArrowheads="1"/>
          </p:cNvSpPr>
          <p:nvPr/>
        </p:nvSpPr>
        <p:spPr bwMode="auto">
          <a:xfrm>
            <a:off x="5257800" y="3581400"/>
            <a:ext cx="1219200" cy="1143000"/>
          </a:xfrm>
          <a:prstGeom prst="ellipse">
            <a:avLst/>
          </a:prstGeom>
          <a:solidFill>
            <a:schemeClr val="accent2"/>
          </a:solidFill>
          <a:ln w="9525">
            <a:solidFill>
              <a:schemeClr val="hlink"/>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16390" name="Line 6"/>
          <p:cNvSpPr>
            <a:spLocks noChangeShapeType="1"/>
          </p:cNvSpPr>
          <p:nvPr/>
        </p:nvSpPr>
        <p:spPr bwMode="auto">
          <a:xfrm flipV="1">
            <a:off x="6172200" y="2819400"/>
            <a:ext cx="4572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391" name="Line 7"/>
          <p:cNvSpPr>
            <a:spLocks noChangeShapeType="1"/>
          </p:cNvSpPr>
          <p:nvPr/>
        </p:nvSpPr>
        <p:spPr bwMode="auto">
          <a:xfrm>
            <a:off x="6324600" y="4419600"/>
            <a:ext cx="609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392" name="Line 8"/>
          <p:cNvSpPr>
            <a:spLocks noChangeShapeType="1"/>
          </p:cNvSpPr>
          <p:nvPr/>
        </p:nvSpPr>
        <p:spPr bwMode="auto">
          <a:xfrm flipH="1">
            <a:off x="4724400" y="4419600"/>
            <a:ext cx="6858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393" name="Line 9"/>
          <p:cNvSpPr>
            <a:spLocks noChangeShapeType="1"/>
          </p:cNvSpPr>
          <p:nvPr/>
        </p:nvSpPr>
        <p:spPr bwMode="auto">
          <a:xfrm flipH="1" flipV="1">
            <a:off x="4724400" y="3124200"/>
            <a:ext cx="7620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394" name="Text Box 10"/>
          <p:cNvSpPr txBox="1">
            <a:spLocks noChangeArrowheads="1"/>
          </p:cNvSpPr>
          <p:nvPr/>
        </p:nvSpPr>
        <p:spPr bwMode="auto">
          <a:xfrm>
            <a:off x="5562600" y="4953001"/>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t>S</a:t>
            </a:r>
          </a:p>
        </p:txBody>
      </p:sp>
      <p:sp>
        <p:nvSpPr>
          <p:cNvPr id="16395" name="Text Box 11"/>
          <p:cNvSpPr txBox="1">
            <a:spLocks noChangeArrowheads="1"/>
          </p:cNvSpPr>
          <p:nvPr/>
        </p:nvSpPr>
        <p:spPr bwMode="auto">
          <a:xfrm>
            <a:off x="5562600" y="2895601"/>
            <a:ext cx="38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t>M</a:t>
            </a:r>
          </a:p>
        </p:txBody>
      </p:sp>
      <p:sp>
        <p:nvSpPr>
          <p:cNvPr id="16396" name="Text Box 12"/>
          <p:cNvSpPr txBox="1">
            <a:spLocks noChangeArrowheads="1"/>
          </p:cNvSpPr>
          <p:nvPr/>
        </p:nvSpPr>
        <p:spPr bwMode="auto">
          <a:xfrm>
            <a:off x="4648200" y="4114801"/>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t>G2</a:t>
            </a:r>
          </a:p>
        </p:txBody>
      </p:sp>
      <p:sp>
        <p:nvSpPr>
          <p:cNvPr id="16397" name="Text Box 13"/>
          <p:cNvSpPr txBox="1">
            <a:spLocks noChangeArrowheads="1"/>
          </p:cNvSpPr>
          <p:nvPr/>
        </p:nvSpPr>
        <p:spPr bwMode="auto">
          <a:xfrm>
            <a:off x="6858000" y="3505201"/>
            <a:ext cx="60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t>G1</a:t>
            </a:r>
          </a:p>
        </p:txBody>
      </p:sp>
      <p:sp>
        <p:nvSpPr>
          <p:cNvPr id="16398" name="Line 14"/>
          <p:cNvSpPr>
            <a:spLocks noChangeShapeType="1"/>
          </p:cNvSpPr>
          <p:nvPr/>
        </p:nvSpPr>
        <p:spPr bwMode="auto">
          <a:xfrm>
            <a:off x="6553200" y="4572000"/>
            <a:ext cx="1066800" cy="228600"/>
          </a:xfrm>
          <a:prstGeom prst="line">
            <a:avLst/>
          </a:prstGeom>
          <a:noFill/>
          <a:ln w="9525">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399" name="Line 15"/>
          <p:cNvSpPr>
            <a:spLocks noChangeShapeType="1"/>
          </p:cNvSpPr>
          <p:nvPr/>
        </p:nvSpPr>
        <p:spPr bwMode="auto">
          <a:xfrm flipH="1" flipV="1">
            <a:off x="4191000" y="3505200"/>
            <a:ext cx="1066800" cy="76200"/>
          </a:xfrm>
          <a:prstGeom prst="line">
            <a:avLst/>
          </a:prstGeom>
          <a:noFill/>
          <a:ln w="9525">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00" name="Line 16"/>
          <p:cNvSpPr>
            <a:spLocks noChangeShapeType="1"/>
          </p:cNvSpPr>
          <p:nvPr/>
        </p:nvSpPr>
        <p:spPr bwMode="auto">
          <a:xfrm flipV="1">
            <a:off x="6248400" y="2286000"/>
            <a:ext cx="304800" cy="1143000"/>
          </a:xfrm>
          <a:prstGeom prst="line">
            <a:avLst/>
          </a:prstGeom>
          <a:noFill/>
          <a:ln w="9525">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01" name="Text Box 17"/>
          <p:cNvSpPr txBox="1">
            <a:spLocks noChangeArrowheads="1"/>
          </p:cNvSpPr>
          <p:nvPr/>
        </p:nvSpPr>
        <p:spPr bwMode="auto">
          <a:xfrm>
            <a:off x="6400800" y="1981201"/>
            <a:ext cx="3429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FFCC"/>
                </a:solidFill>
              </a:rPr>
              <a:t>Spindle assembly check point</a:t>
            </a:r>
          </a:p>
        </p:txBody>
      </p:sp>
      <p:sp>
        <p:nvSpPr>
          <p:cNvPr id="16402" name="Text Box 18"/>
          <p:cNvSpPr txBox="1">
            <a:spLocks noChangeArrowheads="1"/>
          </p:cNvSpPr>
          <p:nvPr/>
        </p:nvSpPr>
        <p:spPr bwMode="auto">
          <a:xfrm>
            <a:off x="7696200" y="4724401"/>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FFCC"/>
                </a:solidFill>
              </a:rPr>
              <a:t>G1/S check point</a:t>
            </a:r>
          </a:p>
        </p:txBody>
      </p:sp>
      <p:sp>
        <p:nvSpPr>
          <p:cNvPr id="16403" name="Text Box 19"/>
          <p:cNvSpPr txBox="1">
            <a:spLocks noChangeArrowheads="1"/>
          </p:cNvSpPr>
          <p:nvPr/>
        </p:nvSpPr>
        <p:spPr bwMode="auto">
          <a:xfrm>
            <a:off x="2057400" y="3276601"/>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FFCC"/>
                </a:solidFill>
              </a:rPr>
              <a:t>G2/M check point</a:t>
            </a:r>
          </a:p>
        </p:txBody>
      </p:sp>
      <p:sp>
        <p:nvSpPr>
          <p:cNvPr id="16404" name="TextBox 20"/>
          <p:cNvSpPr txBox="1">
            <a:spLocks noChangeArrowheads="1"/>
          </p:cNvSpPr>
          <p:nvPr/>
        </p:nvSpPr>
        <p:spPr bwMode="auto">
          <a:xfrm>
            <a:off x="2590800" y="5791201"/>
            <a:ext cx="7848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solidFill>
                  <a:schemeClr val="accent4">
                    <a:lumMod val="40000"/>
                    <a:lumOff val="60000"/>
                  </a:schemeClr>
                </a:solidFill>
              </a:rPr>
              <a:t>The virus inhibits </a:t>
            </a:r>
            <a:r>
              <a:rPr lang="en-US" altLang="en-US" sz="2400" b="1" dirty="0" err="1">
                <a:solidFill>
                  <a:schemeClr val="accent4">
                    <a:lumMod val="40000"/>
                    <a:lumOff val="60000"/>
                  </a:schemeClr>
                </a:solidFill>
              </a:rPr>
              <a:t>tumour</a:t>
            </a:r>
            <a:r>
              <a:rPr lang="en-US" altLang="en-US" sz="2400" b="1" dirty="0">
                <a:solidFill>
                  <a:schemeClr val="accent4">
                    <a:lumMod val="40000"/>
                    <a:lumOff val="60000"/>
                  </a:schemeClr>
                </a:solidFill>
              </a:rPr>
              <a:t> suppressor genes and </a:t>
            </a:r>
          </a:p>
          <a:p>
            <a:pPr eaLnBrk="1" hangingPunct="1"/>
            <a:r>
              <a:rPr lang="en-US" altLang="en-US" sz="2400" b="1" dirty="0">
                <a:solidFill>
                  <a:schemeClr val="accent4">
                    <a:lumMod val="40000"/>
                    <a:lumOff val="60000"/>
                  </a:schemeClr>
                </a:solidFill>
              </a:rPr>
              <a:t>sneaks past cell cycle check points.</a:t>
            </a:r>
            <a:endParaRPr lang="en-IN" altLang="en-US" sz="2400" b="1" dirty="0">
              <a:solidFill>
                <a:schemeClr val="accent4">
                  <a:lumMod val="40000"/>
                  <a:lumOff val="60000"/>
                </a:schemeClr>
              </a:solidFill>
            </a:endParaRPr>
          </a:p>
        </p:txBody>
      </p:sp>
    </p:spTree>
    <p:extLst>
      <p:ext uri="{BB962C8B-B14F-4D97-AF65-F5344CB8AC3E}">
        <p14:creationId xmlns:p14="http://schemas.microsoft.com/office/powerpoint/2010/main" val="2757960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0" y="76200"/>
            <a:ext cx="6096000" cy="1143000"/>
          </a:xfrm>
        </p:spPr>
        <p:txBody>
          <a:bodyPr/>
          <a:lstStyle/>
          <a:p>
            <a:r>
              <a:rPr lang="en-US" altLang="en-US" dirty="0" smtClean="0">
                <a:solidFill>
                  <a:schemeClr val="accent2"/>
                </a:solidFill>
              </a:rPr>
              <a:t>Steps in carcinogenesis</a:t>
            </a:r>
            <a:endParaRPr lang="en-IN" altLang="en-US" dirty="0" smtClean="0">
              <a:solidFill>
                <a:schemeClr val="accent2"/>
              </a:solidFill>
            </a:endParaRPr>
          </a:p>
        </p:txBody>
      </p:sp>
      <p:pic>
        <p:nvPicPr>
          <p:cNvPr id="1536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0"/>
            <a:ext cx="2819400" cy="6858000"/>
          </a:xfrm>
          <a:noFill/>
        </p:spPr>
      </p:pic>
      <p:sp>
        <p:nvSpPr>
          <p:cNvPr id="15364" name="TextBox 4"/>
          <p:cNvSpPr txBox="1">
            <a:spLocks noChangeArrowheads="1"/>
          </p:cNvSpPr>
          <p:nvPr/>
        </p:nvSpPr>
        <p:spPr bwMode="auto">
          <a:xfrm>
            <a:off x="4724400" y="1447800"/>
            <a:ext cx="685800" cy="369888"/>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C99"/>
                </a:solidFill>
              </a:rPr>
              <a:t>E 6</a:t>
            </a:r>
            <a:endParaRPr lang="en-IN" altLang="en-US" b="1">
              <a:solidFill>
                <a:srgbClr val="FFCC99"/>
              </a:solidFill>
            </a:endParaRPr>
          </a:p>
        </p:txBody>
      </p:sp>
      <p:sp>
        <p:nvSpPr>
          <p:cNvPr id="15365" name="TextBox 5"/>
          <p:cNvSpPr txBox="1">
            <a:spLocks noChangeArrowheads="1"/>
          </p:cNvSpPr>
          <p:nvPr/>
        </p:nvSpPr>
        <p:spPr bwMode="auto">
          <a:xfrm>
            <a:off x="5867400" y="1295400"/>
            <a:ext cx="129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bg1"/>
                </a:solidFill>
              </a:rPr>
              <a:t>binds</a:t>
            </a:r>
            <a:endParaRPr lang="en-IN" altLang="en-US">
              <a:solidFill>
                <a:schemeClr val="bg1"/>
              </a:solidFill>
            </a:endParaRPr>
          </a:p>
        </p:txBody>
      </p:sp>
      <p:cxnSp>
        <p:nvCxnSpPr>
          <p:cNvPr id="8" name="Straight Arrow Connector 7"/>
          <p:cNvCxnSpPr/>
          <p:nvPr/>
        </p:nvCxnSpPr>
        <p:spPr>
          <a:xfrm>
            <a:off x="5562600" y="1676400"/>
            <a:ext cx="1295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7467600" y="1219200"/>
            <a:ext cx="1066800" cy="838200"/>
          </a:xfrm>
          <a:prstGeom prst="ellipse">
            <a:avLst/>
          </a:prstGeom>
          <a:no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66FF33"/>
                </a:solidFill>
              </a:rPr>
              <a:t>P 53</a:t>
            </a:r>
            <a:endParaRPr lang="en-IN" b="1" dirty="0">
              <a:solidFill>
                <a:srgbClr val="66FF33"/>
              </a:solidFill>
            </a:endParaRPr>
          </a:p>
        </p:txBody>
      </p:sp>
      <p:cxnSp>
        <p:nvCxnSpPr>
          <p:cNvPr id="11" name="Straight Arrow Connector 10"/>
          <p:cNvCxnSpPr/>
          <p:nvPr/>
        </p:nvCxnSpPr>
        <p:spPr>
          <a:xfrm>
            <a:off x="8686800" y="1524000"/>
            <a:ext cx="838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305800" y="2209800"/>
            <a:ext cx="304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6629400" y="2133600"/>
            <a:ext cx="9144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010400" y="2286000"/>
            <a:ext cx="152400" cy="304800"/>
          </a:xfrm>
          <a:prstGeom prst="line">
            <a:avLst/>
          </a:prstGeom>
          <a:ln w="5715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8305800" y="2286000"/>
            <a:ext cx="228600" cy="152400"/>
          </a:xfrm>
          <a:prstGeom prst="line">
            <a:avLst/>
          </a:prstGeom>
          <a:ln w="5715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8991600" y="1600200"/>
            <a:ext cx="152400" cy="228600"/>
          </a:xfrm>
          <a:prstGeom prst="line">
            <a:avLst/>
          </a:prstGeom>
          <a:ln w="57150">
            <a:solidFill>
              <a:srgbClr val="FF33CC"/>
            </a:solidFill>
          </a:ln>
        </p:spPr>
        <p:style>
          <a:lnRef idx="1">
            <a:schemeClr val="accent1"/>
          </a:lnRef>
          <a:fillRef idx="0">
            <a:schemeClr val="accent1"/>
          </a:fillRef>
          <a:effectRef idx="0">
            <a:schemeClr val="accent1"/>
          </a:effectRef>
          <a:fontRef idx="minor">
            <a:schemeClr val="tx1"/>
          </a:fontRef>
        </p:style>
      </p:cxnSp>
      <p:sp>
        <p:nvSpPr>
          <p:cNvPr id="15374" name="TextBox 21"/>
          <p:cNvSpPr txBox="1">
            <a:spLocks noChangeArrowheads="1"/>
          </p:cNvSpPr>
          <p:nvPr/>
        </p:nvSpPr>
        <p:spPr bwMode="auto">
          <a:xfrm>
            <a:off x="9372600" y="1981200"/>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schemeClr val="bg2">
                    <a:lumMod val="40000"/>
                    <a:lumOff val="60000"/>
                  </a:schemeClr>
                </a:solidFill>
              </a:rPr>
              <a:t>Apoptosis</a:t>
            </a:r>
            <a:endParaRPr lang="en-IN" altLang="en-US" b="1" dirty="0">
              <a:solidFill>
                <a:schemeClr val="bg2">
                  <a:lumMod val="40000"/>
                  <a:lumOff val="60000"/>
                </a:schemeClr>
              </a:solidFill>
            </a:endParaRPr>
          </a:p>
        </p:txBody>
      </p:sp>
      <p:sp>
        <p:nvSpPr>
          <p:cNvPr id="15375" name="TextBox 23"/>
          <p:cNvSpPr txBox="1">
            <a:spLocks noChangeArrowheads="1"/>
          </p:cNvSpPr>
          <p:nvPr/>
        </p:nvSpPr>
        <p:spPr bwMode="auto">
          <a:xfrm>
            <a:off x="8153400" y="2819400"/>
            <a:ext cx="1676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schemeClr val="bg2">
                    <a:lumMod val="40000"/>
                    <a:lumOff val="60000"/>
                  </a:schemeClr>
                </a:solidFill>
              </a:rPr>
              <a:t>DNA repair</a:t>
            </a:r>
            <a:endParaRPr lang="en-IN" altLang="en-US" b="1" dirty="0">
              <a:solidFill>
                <a:schemeClr val="bg2">
                  <a:lumMod val="40000"/>
                  <a:lumOff val="60000"/>
                </a:schemeClr>
              </a:solidFill>
            </a:endParaRPr>
          </a:p>
        </p:txBody>
      </p:sp>
      <p:sp>
        <p:nvSpPr>
          <p:cNvPr id="15376" name="TextBox 24"/>
          <p:cNvSpPr txBox="1">
            <a:spLocks noChangeArrowheads="1"/>
          </p:cNvSpPr>
          <p:nvPr/>
        </p:nvSpPr>
        <p:spPr bwMode="auto">
          <a:xfrm>
            <a:off x="5867400" y="28194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schemeClr val="bg2">
                    <a:lumMod val="40000"/>
                    <a:lumOff val="60000"/>
                  </a:schemeClr>
                </a:solidFill>
              </a:rPr>
              <a:t>G1 arrest</a:t>
            </a:r>
            <a:endParaRPr lang="en-IN" altLang="en-US" b="1" dirty="0">
              <a:solidFill>
                <a:schemeClr val="bg2">
                  <a:lumMod val="40000"/>
                  <a:lumOff val="60000"/>
                </a:schemeClr>
              </a:solidFill>
            </a:endParaRPr>
          </a:p>
        </p:txBody>
      </p:sp>
      <p:sp>
        <p:nvSpPr>
          <p:cNvPr id="26" name="Oval 25"/>
          <p:cNvSpPr/>
          <p:nvPr/>
        </p:nvSpPr>
        <p:spPr>
          <a:xfrm>
            <a:off x="5257800" y="3657600"/>
            <a:ext cx="1905000" cy="19050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5378" name="TextBox 26"/>
          <p:cNvSpPr txBox="1">
            <a:spLocks noChangeArrowheads="1"/>
          </p:cNvSpPr>
          <p:nvPr/>
        </p:nvSpPr>
        <p:spPr bwMode="auto">
          <a:xfrm>
            <a:off x="5562600" y="3981450"/>
            <a:ext cx="1295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chemeClr val="bg1"/>
                </a:solidFill>
              </a:rPr>
              <a:t>Alteration     of  cell cycle pathways</a:t>
            </a:r>
            <a:endParaRPr lang="en-IN" altLang="en-US" b="1">
              <a:solidFill>
                <a:schemeClr val="bg1"/>
              </a:solidFill>
            </a:endParaRPr>
          </a:p>
        </p:txBody>
      </p:sp>
      <p:sp>
        <p:nvSpPr>
          <p:cNvPr id="15379" name="TextBox 27"/>
          <p:cNvSpPr txBox="1">
            <a:spLocks noChangeArrowheads="1"/>
          </p:cNvSpPr>
          <p:nvPr/>
        </p:nvSpPr>
        <p:spPr bwMode="auto">
          <a:xfrm>
            <a:off x="4800600" y="5791201"/>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C99"/>
                </a:solidFill>
              </a:rPr>
              <a:t>Genomic Instability</a:t>
            </a:r>
          </a:p>
          <a:p>
            <a:pPr eaLnBrk="1" hangingPunct="1"/>
            <a:endParaRPr lang="en-US" altLang="en-US" b="1">
              <a:solidFill>
                <a:srgbClr val="FFCC99"/>
              </a:solidFill>
            </a:endParaRPr>
          </a:p>
          <a:p>
            <a:pPr eaLnBrk="1" hangingPunct="1"/>
            <a:r>
              <a:rPr lang="en-US" altLang="en-US" b="1">
                <a:solidFill>
                  <a:srgbClr val="FFCC99"/>
                </a:solidFill>
              </a:rPr>
              <a:t>Cell proliferation</a:t>
            </a:r>
            <a:endParaRPr lang="en-IN" altLang="en-US" b="1">
              <a:solidFill>
                <a:srgbClr val="FFCC99"/>
              </a:solidFill>
            </a:endParaRPr>
          </a:p>
        </p:txBody>
      </p:sp>
      <p:sp>
        <p:nvSpPr>
          <p:cNvPr id="15380" name="TextBox 28"/>
          <p:cNvSpPr txBox="1">
            <a:spLocks noChangeArrowheads="1"/>
          </p:cNvSpPr>
          <p:nvPr/>
        </p:nvSpPr>
        <p:spPr bwMode="auto">
          <a:xfrm>
            <a:off x="8610600" y="6019800"/>
            <a:ext cx="205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C99"/>
                </a:solidFill>
              </a:rPr>
              <a:t>Cancerous  cell</a:t>
            </a:r>
            <a:endParaRPr lang="en-IN" altLang="en-US" b="1">
              <a:solidFill>
                <a:srgbClr val="FFCC99"/>
              </a:solidFill>
            </a:endParaRPr>
          </a:p>
        </p:txBody>
      </p:sp>
      <p:cxnSp>
        <p:nvCxnSpPr>
          <p:cNvPr id="31" name="Straight Arrow Connector 30"/>
          <p:cNvCxnSpPr/>
          <p:nvPr/>
        </p:nvCxnSpPr>
        <p:spPr>
          <a:xfrm>
            <a:off x="7239000" y="62484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7543800" y="4343400"/>
            <a:ext cx="1371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E 2 F-1</a:t>
            </a:r>
            <a:endParaRPr lang="en-IN" dirty="0"/>
          </a:p>
        </p:txBody>
      </p:sp>
      <p:cxnSp>
        <p:nvCxnSpPr>
          <p:cNvPr id="34" name="Straight Connector 33"/>
          <p:cNvCxnSpPr/>
          <p:nvPr/>
        </p:nvCxnSpPr>
        <p:spPr>
          <a:xfrm>
            <a:off x="8991600" y="4114800"/>
            <a:ext cx="0" cy="990600"/>
          </a:xfrm>
          <a:prstGeom prst="line">
            <a:avLst/>
          </a:prstGeom>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9220200" y="4267200"/>
            <a:ext cx="762000"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5385" name="TextBox 35"/>
          <p:cNvSpPr txBox="1">
            <a:spLocks noChangeArrowheads="1"/>
          </p:cNvSpPr>
          <p:nvPr/>
        </p:nvSpPr>
        <p:spPr bwMode="auto">
          <a:xfrm>
            <a:off x="9220200" y="4495800"/>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66FF33"/>
                </a:solidFill>
              </a:rPr>
              <a:t>pRb</a:t>
            </a:r>
            <a:endParaRPr lang="en-IN" altLang="en-US" b="1">
              <a:solidFill>
                <a:srgbClr val="66FF33"/>
              </a:solidFill>
            </a:endParaRPr>
          </a:p>
        </p:txBody>
      </p:sp>
      <p:sp>
        <p:nvSpPr>
          <p:cNvPr id="15386" name="TextBox 36"/>
          <p:cNvSpPr txBox="1">
            <a:spLocks noChangeArrowheads="1"/>
          </p:cNvSpPr>
          <p:nvPr/>
        </p:nvSpPr>
        <p:spPr bwMode="auto">
          <a:xfrm>
            <a:off x="9906000" y="3200400"/>
            <a:ext cx="533400" cy="38100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C99"/>
                </a:solidFill>
              </a:rPr>
              <a:t>E 7</a:t>
            </a:r>
            <a:endParaRPr lang="en-IN" altLang="en-US" b="1">
              <a:solidFill>
                <a:srgbClr val="FFCC99"/>
              </a:solidFill>
            </a:endParaRPr>
          </a:p>
        </p:txBody>
      </p:sp>
      <p:cxnSp>
        <p:nvCxnSpPr>
          <p:cNvPr id="39" name="Straight Arrow Connector 38"/>
          <p:cNvCxnSpPr/>
          <p:nvPr/>
        </p:nvCxnSpPr>
        <p:spPr>
          <a:xfrm flipH="1">
            <a:off x="9829800" y="3733800"/>
            <a:ext cx="228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388" name="TextBox 39"/>
          <p:cNvSpPr txBox="1">
            <a:spLocks noChangeArrowheads="1"/>
          </p:cNvSpPr>
          <p:nvPr/>
        </p:nvSpPr>
        <p:spPr bwMode="auto">
          <a:xfrm>
            <a:off x="9982200" y="3810000"/>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chemeClr val="bg1"/>
                </a:solidFill>
              </a:rPr>
              <a:t>binds</a:t>
            </a:r>
            <a:endParaRPr lang="en-IN" altLang="en-US">
              <a:solidFill>
                <a:schemeClr val="bg1"/>
              </a:solidFill>
            </a:endParaRPr>
          </a:p>
        </p:txBody>
      </p:sp>
      <p:sp>
        <p:nvSpPr>
          <p:cNvPr id="15389" name="TextBox 40"/>
          <p:cNvSpPr txBox="1">
            <a:spLocks noChangeArrowheads="1"/>
          </p:cNvSpPr>
          <p:nvPr/>
        </p:nvSpPr>
        <p:spPr bwMode="auto">
          <a:xfrm>
            <a:off x="6781800" y="45720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000"/>
                </a:solidFill>
              </a:rPr>
              <a:t>S</a:t>
            </a:r>
            <a:endParaRPr lang="en-IN" altLang="en-US" b="1">
              <a:solidFill>
                <a:srgbClr val="FFC000"/>
              </a:solidFill>
            </a:endParaRPr>
          </a:p>
        </p:txBody>
      </p:sp>
      <p:sp>
        <p:nvSpPr>
          <p:cNvPr id="15390" name="TextBox 41"/>
          <p:cNvSpPr txBox="1">
            <a:spLocks noChangeArrowheads="1"/>
          </p:cNvSpPr>
          <p:nvPr/>
        </p:nvSpPr>
        <p:spPr bwMode="auto">
          <a:xfrm>
            <a:off x="5943600" y="52578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000"/>
                </a:solidFill>
              </a:rPr>
              <a:t>G 2</a:t>
            </a:r>
            <a:endParaRPr lang="en-IN" altLang="en-US" b="1">
              <a:solidFill>
                <a:srgbClr val="FFC000"/>
              </a:solidFill>
            </a:endParaRPr>
          </a:p>
        </p:txBody>
      </p:sp>
      <p:sp>
        <p:nvSpPr>
          <p:cNvPr id="15391" name="TextBox 42"/>
          <p:cNvSpPr txBox="1">
            <a:spLocks noChangeArrowheads="1"/>
          </p:cNvSpPr>
          <p:nvPr/>
        </p:nvSpPr>
        <p:spPr bwMode="auto">
          <a:xfrm>
            <a:off x="5257800" y="44958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000"/>
                </a:solidFill>
              </a:rPr>
              <a:t>M</a:t>
            </a:r>
            <a:endParaRPr lang="en-IN" altLang="en-US" b="1">
              <a:solidFill>
                <a:srgbClr val="FFC000"/>
              </a:solidFill>
            </a:endParaRPr>
          </a:p>
        </p:txBody>
      </p:sp>
      <p:sp>
        <p:nvSpPr>
          <p:cNvPr id="15392" name="TextBox 43"/>
          <p:cNvSpPr txBox="1">
            <a:spLocks noChangeArrowheads="1"/>
          </p:cNvSpPr>
          <p:nvPr/>
        </p:nvSpPr>
        <p:spPr bwMode="auto">
          <a:xfrm>
            <a:off x="5943600" y="3657600"/>
            <a:ext cx="76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solidFill>
                  <a:srgbClr val="FFC000"/>
                </a:solidFill>
              </a:rPr>
              <a:t>G 1</a:t>
            </a:r>
            <a:endParaRPr lang="en-IN" altLang="en-US" b="1">
              <a:solidFill>
                <a:srgbClr val="FFC000"/>
              </a:solidFill>
            </a:endParaRPr>
          </a:p>
        </p:txBody>
      </p:sp>
      <p:cxnSp>
        <p:nvCxnSpPr>
          <p:cNvPr id="46" name="Straight Arrow Connector 45"/>
          <p:cNvCxnSpPr>
            <a:stCxn id="32" idx="2"/>
            <a:endCxn id="15389" idx="3"/>
          </p:cNvCxnSpPr>
          <p:nvPr/>
        </p:nvCxnSpPr>
        <p:spPr>
          <a:xfrm flipH="1">
            <a:off x="7162800" y="4648200"/>
            <a:ext cx="381000" cy="1079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Down Arrow 46"/>
          <p:cNvSpPr/>
          <p:nvPr/>
        </p:nvSpPr>
        <p:spPr>
          <a:xfrm>
            <a:off x="6096000" y="5562600"/>
            <a:ext cx="2286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extLst>
      <p:ext uri="{BB962C8B-B14F-4D97-AF65-F5344CB8AC3E}">
        <p14:creationId xmlns:p14="http://schemas.microsoft.com/office/powerpoint/2010/main" val="42045758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203269" y="104821"/>
            <a:ext cx="9144000" cy="1143000"/>
          </a:xfrm>
        </p:spPr>
        <p:txBody>
          <a:bodyPr/>
          <a:lstStyle/>
          <a:p>
            <a:r>
              <a:rPr lang="en-US" altLang="en-US" sz="4000" dirty="0">
                <a:solidFill>
                  <a:schemeClr val="accent2"/>
                </a:solidFill>
              </a:rPr>
              <a:t>Malignant transformation due to HPV</a:t>
            </a:r>
            <a:endParaRPr lang="en-IN" altLang="en-US" sz="4000" dirty="0">
              <a:solidFill>
                <a:schemeClr val="accent2"/>
              </a:solidFill>
            </a:endParaRPr>
          </a:p>
        </p:txBody>
      </p:sp>
      <p:pic>
        <p:nvPicPr>
          <p:cNvPr id="1229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785938"/>
            <a:ext cx="9209088" cy="4767262"/>
          </a:xfrm>
          <a:noFill/>
        </p:spPr>
      </p:pic>
    </p:spTree>
    <p:extLst>
      <p:ext uri="{BB962C8B-B14F-4D97-AF65-F5344CB8AC3E}">
        <p14:creationId xmlns:p14="http://schemas.microsoft.com/office/powerpoint/2010/main" val="1340211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2562497" y="417377"/>
            <a:ext cx="10515600" cy="1325563"/>
          </a:xfrm>
        </p:spPr>
        <p:txBody>
          <a:bodyPr/>
          <a:lstStyle/>
          <a:p>
            <a:r>
              <a:rPr lang="en-IN" altLang="en-US" dirty="0" smtClean="0">
                <a:solidFill>
                  <a:schemeClr val="accent2"/>
                </a:solidFill>
              </a:rPr>
              <a:t>Progression to cervical cancer</a:t>
            </a:r>
          </a:p>
        </p:txBody>
      </p:sp>
      <p:pic>
        <p:nvPicPr>
          <p:cNvPr id="317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063" y="2238376"/>
            <a:ext cx="909161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6709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234440" y="38100"/>
            <a:ext cx="10180320" cy="1143000"/>
          </a:xfrm>
        </p:spPr>
        <p:txBody>
          <a:bodyPr>
            <a:normAutofit fontScale="90000"/>
          </a:bodyPr>
          <a:lstStyle/>
          <a:p>
            <a:pPr eaLnBrk="1" hangingPunct="1"/>
            <a:r>
              <a:rPr lang="en-US" altLang="en-US" sz="4000" dirty="0">
                <a:solidFill>
                  <a:schemeClr val="accent2"/>
                </a:solidFill>
              </a:rPr>
              <a:t>Cervical cancers attributed to specific HPV genotypes</a:t>
            </a:r>
          </a:p>
        </p:txBody>
      </p:sp>
      <p:sp>
        <p:nvSpPr>
          <p:cNvPr id="30723" name="Rectangle 3"/>
          <p:cNvSpPr>
            <a:spLocks noGrp="1" noChangeArrowheads="1"/>
          </p:cNvSpPr>
          <p:nvPr>
            <p:ph type="body" idx="1"/>
          </p:nvPr>
        </p:nvSpPr>
        <p:spPr>
          <a:xfrm>
            <a:off x="1752600" y="1600200"/>
            <a:ext cx="8610600" cy="4876800"/>
          </a:xfrm>
        </p:spPr>
        <p:txBody>
          <a:bodyPr/>
          <a:lstStyle/>
          <a:p>
            <a:pPr eaLnBrk="1" hangingPunct="1"/>
            <a:endParaRPr lang="en-US" altLang="en-US" dirty="0" smtClean="0"/>
          </a:p>
        </p:txBody>
      </p:sp>
      <p:sp>
        <p:nvSpPr>
          <p:cNvPr id="30724" name="Line 4"/>
          <p:cNvSpPr>
            <a:spLocks noChangeShapeType="1"/>
          </p:cNvSpPr>
          <p:nvPr/>
        </p:nvSpPr>
        <p:spPr bwMode="auto">
          <a:xfrm>
            <a:off x="2590800" y="1905000"/>
            <a:ext cx="0" cy="41148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25" name="Line 5"/>
          <p:cNvSpPr>
            <a:spLocks noChangeShapeType="1"/>
          </p:cNvSpPr>
          <p:nvPr/>
        </p:nvSpPr>
        <p:spPr bwMode="auto">
          <a:xfrm>
            <a:off x="2590800" y="6019800"/>
            <a:ext cx="548640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26" name="Text Box 6"/>
          <p:cNvSpPr txBox="1">
            <a:spLocks noChangeArrowheads="1"/>
          </p:cNvSpPr>
          <p:nvPr/>
        </p:nvSpPr>
        <p:spPr bwMode="auto">
          <a:xfrm>
            <a:off x="1524000" y="1905001"/>
            <a:ext cx="990600"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t>    </a:t>
            </a:r>
            <a:r>
              <a:rPr lang="en-US" altLang="en-US" dirty="0">
                <a:solidFill>
                  <a:schemeClr val="accent3">
                    <a:lumMod val="40000"/>
                    <a:lumOff val="60000"/>
                  </a:schemeClr>
                </a:solidFill>
              </a:rPr>
              <a:t>16</a:t>
            </a:r>
          </a:p>
          <a:p>
            <a:pPr eaLnBrk="1" hangingPunct="1">
              <a:spcBef>
                <a:spcPct val="50000"/>
              </a:spcBef>
            </a:pPr>
            <a:r>
              <a:rPr lang="en-US" altLang="en-US" dirty="0">
                <a:solidFill>
                  <a:schemeClr val="accent3">
                    <a:lumMod val="40000"/>
                    <a:lumOff val="60000"/>
                  </a:schemeClr>
                </a:solidFill>
              </a:rPr>
              <a:t>    18</a:t>
            </a:r>
          </a:p>
          <a:p>
            <a:pPr eaLnBrk="1" hangingPunct="1">
              <a:spcBef>
                <a:spcPct val="50000"/>
              </a:spcBef>
            </a:pPr>
            <a:r>
              <a:rPr lang="en-US" altLang="en-US" dirty="0">
                <a:solidFill>
                  <a:schemeClr val="accent3">
                    <a:lumMod val="40000"/>
                    <a:lumOff val="60000"/>
                  </a:schemeClr>
                </a:solidFill>
              </a:rPr>
              <a:t>    45</a:t>
            </a:r>
          </a:p>
          <a:p>
            <a:pPr eaLnBrk="1" hangingPunct="1">
              <a:spcBef>
                <a:spcPct val="50000"/>
              </a:spcBef>
            </a:pPr>
            <a:r>
              <a:rPr lang="en-US" altLang="en-US" dirty="0">
                <a:solidFill>
                  <a:schemeClr val="accent3">
                    <a:lumMod val="40000"/>
                    <a:lumOff val="60000"/>
                  </a:schemeClr>
                </a:solidFill>
              </a:rPr>
              <a:t>    31</a:t>
            </a:r>
          </a:p>
          <a:p>
            <a:pPr eaLnBrk="1" hangingPunct="1">
              <a:spcBef>
                <a:spcPct val="50000"/>
              </a:spcBef>
            </a:pPr>
            <a:r>
              <a:rPr lang="en-US" altLang="en-US" dirty="0">
                <a:solidFill>
                  <a:schemeClr val="accent3">
                    <a:lumMod val="40000"/>
                    <a:lumOff val="60000"/>
                  </a:schemeClr>
                </a:solidFill>
              </a:rPr>
              <a:t>    33</a:t>
            </a:r>
          </a:p>
          <a:p>
            <a:pPr eaLnBrk="1" hangingPunct="1">
              <a:spcBef>
                <a:spcPct val="50000"/>
              </a:spcBef>
            </a:pPr>
            <a:r>
              <a:rPr lang="en-US" altLang="en-US" dirty="0">
                <a:solidFill>
                  <a:schemeClr val="accent3">
                    <a:lumMod val="40000"/>
                    <a:lumOff val="60000"/>
                  </a:schemeClr>
                </a:solidFill>
              </a:rPr>
              <a:t>    52</a:t>
            </a:r>
          </a:p>
          <a:p>
            <a:pPr eaLnBrk="1" hangingPunct="1">
              <a:spcBef>
                <a:spcPct val="50000"/>
              </a:spcBef>
            </a:pPr>
            <a:r>
              <a:rPr lang="en-US" altLang="en-US" dirty="0">
                <a:solidFill>
                  <a:schemeClr val="accent3">
                    <a:lumMod val="40000"/>
                    <a:lumOff val="60000"/>
                  </a:schemeClr>
                </a:solidFill>
              </a:rPr>
              <a:t>    58</a:t>
            </a:r>
          </a:p>
          <a:p>
            <a:pPr eaLnBrk="1" hangingPunct="1">
              <a:spcBef>
                <a:spcPct val="50000"/>
              </a:spcBef>
            </a:pPr>
            <a:r>
              <a:rPr lang="en-US" altLang="en-US" dirty="0">
                <a:solidFill>
                  <a:schemeClr val="accent3">
                    <a:lumMod val="40000"/>
                    <a:lumOff val="60000"/>
                  </a:schemeClr>
                </a:solidFill>
              </a:rPr>
              <a:t>    35</a:t>
            </a:r>
          </a:p>
          <a:p>
            <a:pPr eaLnBrk="1" hangingPunct="1">
              <a:spcBef>
                <a:spcPct val="50000"/>
              </a:spcBef>
            </a:pPr>
            <a:r>
              <a:rPr lang="en-US" altLang="en-US" dirty="0">
                <a:solidFill>
                  <a:schemeClr val="accent3">
                    <a:lumMod val="40000"/>
                    <a:lumOff val="60000"/>
                  </a:schemeClr>
                </a:solidFill>
              </a:rPr>
              <a:t>Others</a:t>
            </a:r>
          </a:p>
          <a:p>
            <a:pPr eaLnBrk="1" hangingPunct="1">
              <a:spcBef>
                <a:spcPct val="50000"/>
              </a:spcBef>
            </a:pPr>
            <a:r>
              <a:rPr lang="en-US" altLang="en-US" dirty="0">
                <a:solidFill>
                  <a:schemeClr val="accent3">
                    <a:lumMod val="40000"/>
                    <a:lumOff val="60000"/>
                  </a:schemeClr>
                </a:solidFill>
              </a:rPr>
              <a:t>None</a:t>
            </a:r>
          </a:p>
        </p:txBody>
      </p:sp>
      <p:sp>
        <p:nvSpPr>
          <p:cNvPr id="30727" name="Text Box 7"/>
          <p:cNvSpPr txBox="1">
            <a:spLocks noChangeArrowheads="1"/>
          </p:cNvSpPr>
          <p:nvPr/>
        </p:nvSpPr>
        <p:spPr bwMode="auto">
          <a:xfrm>
            <a:off x="2514600" y="6019801"/>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solidFill>
                  <a:schemeClr val="accent1">
                    <a:lumMod val="20000"/>
                    <a:lumOff val="80000"/>
                  </a:schemeClr>
                </a:solidFill>
              </a:rPr>
              <a:t>0	20	40	60	80	100 </a:t>
            </a:r>
          </a:p>
        </p:txBody>
      </p:sp>
      <p:sp>
        <p:nvSpPr>
          <p:cNvPr id="30728" name="Text Box 8"/>
          <p:cNvSpPr txBox="1">
            <a:spLocks noChangeArrowheads="1"/>
          </p:cNvSpPr>
          <p:nvPr/>
        </p:nvSpPr>
        <p:spPr bwMode="auto">
          <a:xfrm>
            <a:off x="7696200" y="1905001"/>
            <a:ext cx="990600"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solidFill>
                  <a:schemeClr val="bg1"/>
                </a:solidFill>
              </a:rPr>
              <a:t> </a:t>
            </a:r>
            <a:r>
              <a:rPr lang="en-US" altLang="en-US" dirty="0"/>
              <a:t>53.5 %</a:t>
            </a:r>
          </a:p>
          <a:p>
            <a:pPr eaLnBrk="1" hangingPunct="1">
              <a:spcBef>
                <a:spcPct val="50000"/>
              </a:spcBef>
            </a:pPr>
            <a:r>
              <a:rPr lang="en-US" altLang="en-US" dirty="0"/>
              <a:t> 70.7</a:t>
            </a:r>
          </a:p>
          <a:p>
            <a:pPr eaLnBrk="1" hangingPunct="1">
              <a:spcBef>
                <a:spcPct val="50000"/>
              </a:spcBef>
            </a:pPr>
            <a:r>
              <a:rPr lang="en-US" altLang="en-US" dirty="0"/>
              <a:t> 77.4</a:t>
            </a:r>
          </a:p>
          <a:p>
            <a:pPr eaLnBrk="1" hangingPunct="1">
              <a:spcBef>
                <a:spcPct val="50000"/>
              </a:spcBef>
            </a:pPr>
            <a:r>
              <a:rPr lang="en-US" altLang="en-US" dirty="0"/>
              <a:t> 80.3</a:t>
            </a:r>
          </a:p>
          <a:p>
            <a:pPr eaLnBrk="1" hangingPunct="1">
              <a:spcBef>
                <a:spcPct val="50000"/>
              </a:spcBef>
            </a:pPr>
            <a:r>
              <a:rPr lang="en-US" altLang="en-US" dirty="0"/>
              <a:t> 82.9</a:t>
            </a:r>
          </a:p>
          <a:p>
            <a:pPr eaLnBrk="1" hangingPunct="1">
              <a:spcBef>
                <a:spcPct val="50000"/>
              </a:spcBef>
            </a:pPr>
            <a:r>
              <a:rPr lang="en-US" altLang="en-US" dirty="0"/>
              <a:t> 85.2</a:t>
            </a:r>
          </a:p>
          <a:p>
            <a:pPr eaLnBrk="1" hangingPunct="1">
              <a:spcBef>
                <a:spcPct val="50000"/>
              </a:spcBef>
            </a:pPr>
            <a:r>
              <a:rPr lang="en-US" altLang="en-US" dirty="0"/>
              <a:t> 87.4</a:t>
            </a:r>
          </a:p>
          <a:p>
            <a:pPr eaLnBrk="1" hangingPunct="1">
              <a:spcBef>
                <a:spcPct val="50000"/>
              </a:spcBef>
            </a:pPr>
            <a:r>
              <a:rPr lang="en-US" altLang="en-US" dirty="0"/>
              <a:t> 88.8</a:t>
            </a:r>
          </a:p>
          <a:p>
            <a:pPr eaLnBrk="1" hangingPunct="1">
              <a:spcBef>
                <a:spcPct val="50000"/>
              </a:spcBef>
            </a:pPr>
            <a:r>
              <a:rPr lang="en-US" altLang="en-US" dirty="0"/>
              <a:t> 95.6</a:t>
            </a:r>
          </a:p>
          <a:p>
            <a:pPr eaLnBrk="1" hangingPunct="1">
              <a:spcBef>
                <a:spcPct val="50000"/>
              </a:spcBef>
            </a:pPr>
            <a:r>
              <a:rPr lang="en-US" altLang="en-US" dirty="0"/>
              <a:t>100 %</a:t>
            </a:r>
          </a:p>
        </p:txBody>
      </p:sp>
      <p:sp>
        <p:nvSpPr>
          <p:cNvPr id="30729" name="Text Box 9"/>
          <p:cNvSpPr txBox="1">
            <a:spLocks noChangeArrowheads="1"/>
          </p:cNvSpPr>
          <p:nvPr/>
        </p:nvSpPr>
        <p:spPr bwMode="auto">
          <a:xfrm>
            <a:off x="8991600" y="1905001"/>
            <a:ext cx="1219200"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solidFill>
                  <a:srgbClr val="00FFCC"/>
                </a:solidFill>
              </a:rPr>
              <a:t>251,199</a:t>
            </a:r>
          </a:p>
          <a:p>
            <a:pPr eaLnBrk="1" hangingPunct="1">
              <a:spcBef>
                <a:spcPct val="50000"/>
              </a:spcBef>
            </a:pPr>
            <a:r>
              <a:rPr lang="en-US" altLang="en-US" dirty="0">
                <a:solidFill>
                  <a:srgbClr val="00FFCC"/>
                </a:solidFill>
              </a:rPr>
              <a:t>  80,859</a:t>
            </a:r>
          </a:p>
          <a:p>
            <a:pPr eaLnBrk="1" hangingPunct="1">
              <a:spcBef>
                <a:spcPct val="50000"/>
              </a:spcBef>
            </a:pPr>
            <a:r>
              <a:rPr lang="en-US" altLang="en-US" dirty="0">
                <a:solidFill>
                  <a:srgbClr val="00FFCC"/>
                </a:solidFill>
              </a:rPr>
              <a:t>  31,549</a:t>
            </a:r>
          </a:p>
          <a:p>
            <a:pPr eaLnBrk="1" hangingPunct="1">
              <a:spcBef>
                <a:spcPct val="50000"/>
              </a:spcBef>
            </a:pPr>
            <a:r>
              <a:rPr lang="en-US" altLang="en-US" dirty="0">
                <a:solidFill>
                  <a:srgbClr val="00FFCC"/>
                </a:solidFill>
              </a:rPr>
              <a:t>  13,678</a:t>
            </a:r>
          </a:p>
          <a:p>
            <a:pPr eaLnBrk="1" hangingPunct="1">
              <a:spcBef>
                <a:spcPct val="50000"/>
              </a:spcBef>
            </a:pPr>
            <a:r>
              <a:rPr lang="en-US" altLang="en-US" dirty="0">
                <a:solidFill>
                  <a:srgbClr val="00FFCC"/>
                </a:solidFill>
              </a:rPr>
              <a:t>  12,134</a:t>
            </a:r>
          </a:p>
          <a:p>
            <a:pPr eaLnBrk="1" hangingPunct="1">
              <a:spcBef>
                <a:spcPct val="50000"/>
              </a:spcBef>
            </a:pPr>
            <a:r>
              <a:rPr lang="en-US" altLang="en-US" dirty="0">
                <a:solidFill>
                  <a:srgbClr val="00FFCC"/>
                </a:solidFill>
              </a:rPr>
              <a:t>  10,929</a:t>
            </a:r>
          </a:p>
          <a:p>
            <a:pPr eaLnBrk="1" hangingPunct="1">
              <a:spcBef>
                <a:spcPct val="50000"/>
              </a:spcBef>
            </a:pPr>
            <a:r>
              <a:rPr lang="en-US" altLang="en-US" dirty="0">
                <a:solidFill>
                  <a:srgbClr val="00FFCC"/>
                </a:solidFill>
              </a:rPr>
              <a:t>  10,242</a:t>
            </a:r>
          </a:p>
          <a:p>
            <a:pPr eaLnBrk="1" hangingPunct="1">
              <a:spcBef>
                <a:spcPct val="50000"/>
              </a:spcBef>
            </a:pPr>
            <a:r>
              <a:rPr lang="en-US" altLang="en-US" dirty="0">
                <a:solidFill>
                  <a:srgbClr val="00FFCC"/>
                </a:solidFill>
              </a:rPr>
              <a:t>    6,570</a:t>
            </a:r>
          </a:p>
          <a:p>
            <a:pPr eaLnBrk="1" hangingPunct="1">
              <a:spcBef>
                <a:spcPct val="50000"/>
              </a:spcBef>
            </a:pPr>
            <a:r>
              <a:rPr lang="en-US" altLang="en-US" dirty="0">
                <a:solidFill>
                  <a:srgbClr val="00FFCC"/>
                </a:solidFill>
              </a:rPr>
              <a:t>  31,793</a:t>
            </a:r>
          </a:p>
          <a:p>
            <a:pPr eaLnBrk="1" hangingPunct="1">
              <a:spcBef>
                <a:spcPct val="50000"/>
              </a:spcBef>
            </a:pPr>
            <a:r>
              <a:rPr lang="en-US" altLang="en-US" dirty="0">
                <a:solidFill>
                  <a:srgbClr val="00FFCC"/>
                </a:solidFill>
              </a:rPr>
              <a:t>  20,769</a:t>
            </a:r>
          </a:p>
        </p:txBody>
      </p:sp>
      <p:sp>
        <p:nvSpPr>
          <p:cNvPr id="30730" name="Line 11"/>
          <p:cNvSpPr>
            <a:spLocks noChangeShapeType="1"/>
          </p:cNvSpPr>
          <p:nvPr/>
        </p:nvSpPr>
        <p:spPr bwMode="auto">
          <a:xfrm>
            <a:off x="9067800" y="6019800"/>
            <a:ext cx="914400"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31" name="Text Box 12"/>
          <p:cNvSpPr txBox="1">
            <a:spLocks noChangeArrowheads="1"/>
          </p:cNvSpPr>
          <p:nvPr/>
        </p:nvSpPr>
        <p:spPr bwMode="auto">
          <a:xfrm>
            <a:off x="8915400" y="6138865"/>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dirty="0"/>
              <a:t> </a:t>
            </a:r>
            <a:r>
              <a:rPr lang="en-US" altLang="en-US" dirty="0">
                <a:solidFill>
                  <a:schemeClr val="accent1">
                    <a:lumMod val="60000"/>
                    <a:lumOff val="40000"/>
                  </a:schemeClr>
                </a:solidFill>
              </a:rPr>
              <a:t>469,723 / </a:t>
            </a:r>
            <a:r>
              <a:rPr lang="en-US" altLang="en-US" dirty="0" err="1">
                <a:solidFill>
                  <a:schemeClr val="accent1">
                    <a:lumMod val="60000"/>
                    <a:lumOff val="40000"/>
                  </a:schemeClr>
                </a:solidFill>
              </a:rPr>
              <a:t>yr</a:t>
            </a:r>
            <a:endParaRPr lang="en-US" altLang="en-US" dirty="0">
              <a:solidFill>
                <a:schemeClr val="accent1">
                  <a:lumMod val="60000"/>
                  <a:lumOff val="40000"/>
                </a:schemeClr>
              </a:solidFill>
            </a:endParaRPr>
          </a:p>
        </p:txBody>
      </p:sp>
      <p:sp>
        <p:nvSpPr>
          <p:cNvPr id="30732" name="Rectangle 13"/>
          <p:cNvSpPr>
            <a:spLocks noChangeArrowheads="1"/>
          </p:cNvSpPr>
          <p:nvPr/>
        </p:nvSpPr>
        <p:spPr bwMode="auto">
          <a:xfrm>
            <a:off x="2590800" y="2057400"/>
            <a:ext cx="26670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33" name="Rectangle 14"/>
          <p:cNvSpPr>
            <a:spLocks noChangeArrowheads="1"/>
          </p:cNvSpPr>
          <p:nvPr/>
        </p:nvSpPr>
        <p:spPr bwMode="auto">
          <a:xfrm>
            <a:off x="2590800" y="2438400"/>
            <a:ext cx="26670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34" name="Rectangle 15"/>
          <p:cNvSpPr>
            <a:spLocks noChangeArrowheads="1"/>
          </p:cNvSpPr>
          <p:nvPr/>
        </p:nvSpPr>
        <p:spPr bwMode="auto">
          <a:xfrm>
            <a:off x="5257800" y="2438400"/>
            <a:ext cx="8382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35" name="Rectangle 16"/>
          <p:cNvSpPr>
            <a:spLocks noChangeArrowheads="1"/>
          </p:cNvSpPr>
          <p:nvPr/>
        </p:nvSpPr>
        <p:spPr bwMode="auto">
          <a:xfrm>
            <a:off x="2590800" y="2819400"/>
            <a:ext cx="35052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36" name="Rectangle 18"/>
          <p:cNvSpPr>
            <a:spLocks noChangeArrowheads="1"/>
          </p:cNvSpPr>
          <p:nvPr/>
        </p:nvSpPr>
        <p:spPr bwMode="auto">
          <a:xfrm>
            <a:off x="6096000" y="2819400"/>
            <a:ext cx="2286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37" name="Rectangle 19"/>
          <p:cNvSpPr>
            <a:spLocks noChangeArrowheads="1"/>
          </p:cNvSpPr>
          <p:nvPr/>
        </p:nvSpPr>
        <p:spPr bwMode="auto">
          <a:xfrm>
            <a:off x="2590800" y="3276600"/>
            <a:ext cx="37338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38" name="Rectangle 20"/>
          <p:cNvSpPr>
            <a:spLocks noChangeArrowheads="1"/>
          </p:cNvSpPr>
          <p:nvPr/>
        </p:nvSpPr>
        <p:spPr bwMode="auto">
          <a:xfrm>
            <a:off x="6324600" y="3276600"/>
            <a:ext cx="2286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39" name="Rectangle 21"/>
          <p:cNvSpPr>
            <a:spLocks noChangeArrowheads="1"/>
          </p:cNvSpPr>
          <p:nvPr/>
        </p:nvSpPr>
        <p:spPr bwMode="auto">
          <a:xfrm>
            <a:off x="2590800" y="3657600"/>
            <a:ext cx="39624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0" name="Rectangle 22"/>
          <p:cNvSpPr>
            <a:spLocks noChangeArrowheads="1"/>
          </p:cNvSpPr>
          <p:nvPr/>
        </p:nvSpPr>
        <p:spPr bwMode="auto">
          <a:xfrm>
            <a:off x="6553200" y="3657600"/>
            <a:ext cx="2286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1" name="Rectangle 23"/>
          <p:cNvSpPr>
            <a:spLocks noChangeArrowheads="1"/>
          </p:cNvSpPr>
          <p:nvPr/>
        </p:nvSpPr>
        <p:spPr bwMode="auto">
          <a:xfrm>
            <a:off x="2590800" y="4038600"/>
            <a:ext cx="41910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2" name="Rectangle 24"/>
          <p:cNvSpPr>
            <a:spLocks noChangeArrowheads="1"/>
          </p:cNvSpPr>
          <p:nvPr/>
        </p:nvSpPr>
        <p:spPr bwMode="auto">
          <a:xfrm>
            <a:off x="6781800" y="4038600"/>
            <a:ext cx="1524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3" name="Rectangle 25"/>
          <p:cNvSpPr>
            <a:spLocks noChangeArrowheads="1"/>
          </p:cNvSpPr>
          <p:nvPr/>
        </p:nvSpPr>
        <p:spPr bwMode="auto">
          <a:xfrm>
            <a:off x="2590800" y="4495800"/>
            <a:ext cx="43434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4" name="Rectangle 26"/>
          <p:cNvSpPr>
            <a:spLocks noChangeArrowheads="1"/>
          </p:cNvSpPr>
          <p:nvPr/>
        </p:nvSpPr>
        <p:spPr bwMode="auto">
          <a:xfrm>
            <a:off x="6934200" y="4495800"/>
            <a:ext cx="1524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5" name="Rectangle 27"/>
          <p:cNvSpPr>
            <a:spLocks noChangeArrowheads="1"/>
          </p:cNvSpPr>
          <p:nvPr/>
        </p:nvSpPr>
        <p:spPr bwMode="auto">
          <a:xfrm>
            <a:off x="2590800" y="4876800"/>
            <a:ext cx="44958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6" name="Rectangle 29"/>
          <p:cNvSpPr>
            <a:spLocks noChangeArrowheads="1"/>
          </p:cNvSpPr>
          <p:nvPr/>
        </p:nvSpPr>
        <p:spPr bwMode="auto">
          <a:xfrm>
            <a:off x="7086600" y="4876800"/>
            <a:ext cx="762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7" name="Rectangle 30"/>
          <p:cNvSpPr>
            <a:spLocks noChangeArrowheads="1"/>
          </p:cNvSpPr>
          <p:nvPr/>
        </p:nvSpPr>
        <p:spPr bwMode="auto">
          <a:xfrm>
            <a:off x="2590800" y="5257800"/>
            <a:ext cx="45720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8" name="Rectangle 31"/>
          <p:cNvSpPr>
            <a:spLocks noChangeArrowheads="1"/>
          </p:cNvSpPr>
          <p:nvPr/>
        </p:nvSpPr>
        <p:spPr bwMode="auto">
          <a:xfrm>
            <a:off x="7162800" y="5257800"/>
            <a:ext cx="1524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49" name="Rectangle 32"/>
          <p:cNvSpPr>
            <a:spLocks noChangeArrowheads="1"/>
          </p:cNvSpPr>
          <p:nvPr/>
        </p:nvSpPr>
        <p:spPr bwMode="auto">
          <a:xfrm>
            <a:off x="2590800" y="5638800"/>
            <a:ext cx="4724400" cy="2286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
        <p:nvSpPr>
          <p:cNvPr id="30750" name="Rectangle 33"/>
          <p:cNvSpPr>
            <a:spLocks noChangeArrowheads="1"/>
          </p:cNvSpPr>
          <p:nvPr/>
        </p:nvSpPr>
        <p:spPr bwMode="auto">
          <a:xfrm>
            <a:off x="7315200" y="5638800"/>
            <a:ext cx="304800" cy="228600"/>
          </a:xfrm>
          <a:prstGeom prst="rect">
            <a:avLst/>
          </a:prstGeom>
          <a:solidFill>
            <a:srgbClr val="00FFC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a:p>
        </p:txBody>
      </p:sp>
    </p:spTree>
    <p:extLst>
      <p:ext uri="{BB962C8B-B14F-4D97-AF65-F5344CB8AC3E}">
        <p14:creationId xmlns:p14="http://schemas.microsoft.com/office/powerpoint/2010/main" val="991616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994263" y="0"/>
            <a:ext cx="9067800" cy="1143000"/>
          </a:xfrm>
        </p:spPr>
        <p:txBody>
          <a:bodyPr/>
          <a:lstStyle/>
          <a:p>
            <a:r>
              <a:rPr lang="en-IN" altLang="en-US" sz="3600" dirty="0">
                <a:solidFill>
                  <a:schemeClr val="accent2"/>
                </a:solidFill>
              </a:rPr>
              <a:t>Worldwide burden of HPV related cancers</a:t>
            </a:r>
          </a:p>
        </p:txBody>
      </p:sp>
      <p:pic>
        <p:nvPicPr>
          <p:cNvPr id="23555" name="Picture 2" descr="C:\Users\Dr.Priya Abraham\Desktop\AOGIN\Images\image-02-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552575"/>
            <a:ext cx="8915400"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778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a:xfrm>
            <a:off x="3449138" y="0"/>
            <a:ext cx="7653338" cy="838200"/>
          </a:xfrm>
        </p:spPr>
        <p:txBody>
          <a:bodyPr/>
          <a:lstStyle/>
          <a:p>
            <a:r>
              <a:rPr lang="en-US" altLang="en-US" dirty="0" smtClean="0">
                <a:solidFill>
                  <a:schemeClr val="accent2"/>
                </a:solidFill>
              </a:rPr>
              <a:t>HPV related cancers</a:t>
            </a:r>
          </a:p>
        </p:txBody>
      </p:sp>
      <p:sp>
        <p:nvSpPr>
          <p:cNvPr id="22531" name="Content Placeholder 5"/>
          <p:cNvSpPr>
            <a:spLocks noGrp="1"/>
          </p:cNvSpPr>
          <p:nvPr>
            <p:ph idx="1"/>
          </p:nvPr>
        </p:nvSpPr>
        <p:spPr/>
        <p:txBody>
          <a:bodyPr/>
          <a:lstStyle/>
          <a:p>
            <a:pPr>
              <a:buFontTx/>
              <a:buNone/>
            </a:pPr>
            <a:endParaRPr lang="en-US" altLang="en-US" smtClean="0"/>
          </a:p>
        </p:txBody>
      </p:sp>
      <p:pic>
        <p:nvPicPr>
          <p:cNvPr id="22532" name="Picture 2" descr="C:\Users\PRIYA\Desktop\Cases_of_HPV_cancers_graph[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9714" y="1196975"/>
            <a:ext cx="6821487" cy="518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8695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9144000" cy="990600"/>
          </a:xfrm>
        </p:spPr>
        <p:txBody>
          <a:bodyPr>
            <a:normAutofit/>
          </a:bodyPr>
          <a:lstStyle/>
          <a:p>
            <a:pPr>
              <a:defRPr/>
            </a:pPr>
            <a:r>
              <a:rPr lang="en-US" sz="3600" b="1" dirty="0">
                <a:solidFill>
                  <a:schemeClr val="accent2"/>
                </a:solidFill>
              </a:rPr>
              <a:t>Immune modification and lesion progression</a:t>
            </a:r>
            <a:endParaRPr lang="en-IN" sz="3600" b="1" dirty="0">
              <a:solidFill>
                <a:schemeClr val="accent2"/>
              </a:solidFill>
            </a:endParaRPr>
          </a:p>
        </p:txBody>
      </p:sp>
      <p:pic>
        <p:nvPicPr>
          <p:cNvPr id="19459" name="Picture 2" descr="C:\Users\Dr.Abraham Pedicayil\Desktop\ol-10-02-0600-g00.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752601" y="1700214"/>
            <a:ext cx="8594725" cy="4465637"/>
          </a:xfrm>
        </p:spPr>
      </p:pic>
      <p:sp>
        <p:nvSpPr>
          <p:cNvPr id="19460" name="TextBox 4"/>
          <p:cNvSpPr txBox="1">
            <a:spLocks noChangeArrowheads="1"/>
          </p:cNvSpPr>
          <p:nvPr/>
        </p:nvSpPr>
        <p:spPr bwMode="auto">
          <a:xfrm>
            <a:off x="3792539" y="6381750"/>
            <a:ext cx="4967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solidFill>
                  <a:schemeClr val="accent2">
                    <a:lumMod val="40000"/>
                    <a:lumOff val="60000"/>
                  </a:schemeClr>
                </a:solidFill>
              </a:rPr>
              <a:t>Song et al </a:t>
            </a:r>
            <a:r>
              <a:rPr lang="en-US" altLang="en-US" b="1" i="1" dirty="0">
                <a:solidFill>
                  <a:schemeClr val="accent2">
                    <a:lumMod val="40000"/>
                    <a:lumOff val="60000"/>
                  </a:schemeClr>
                </a:solidFill>
              </a:rPr>
              <a:t>2015 </a:t>
            </a:r>
            <a:r>
              <a:rPr lang="en-US" altLang="en-US" b="1" i="1" dirty="0" err="1">
                <a:solidFill>
                  <a:schemeClr val="accent2">
                    <a:lumMod val="40000"/>
                    <a:lumOff val="60000"/>
                  </a:schemeClr>
                </a:solidFill>
              </a:rPr>
              <a:t>Oncol</a:t>
            </a:r>
            <a:r>
              <a:rPr lang="en-US" altLang="en-US" b="1" i="1" dirty="0">
                <a:solidFill>
                  <a:schemeClr val="accent2">
                    <a:lumMod val="40000"/>
                    <a:lumOff val="60000"/>
                  </a:schemeClr>
                </a:solidFill>
              </a:rPr>
              <a:t> Lett 2015; 10: 600-6</a:t>
            </a:r>
            <a:endParaRPr lang="en-IN" altLang="en-US" b="1" i="1" dirty="0">
              <a:solidFill>
                <a:schemeClr val="accent2">
                  <a:lumMod val="40000"/>
                  <a:lumOff val="60000"/>
                </a:schemeClr>
              </a:solidFill>
            </a:endParaRPr>
          </a:p>
        </p:txBody>
      </p:sp>
      <p:pic>
        <p:nvPicPr>
          <p:cNvPr id="194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2350" y="60928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800600" y="3962400"/>
            <a:ext cx="2667000"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Tree>
    <p:extLst>
      <p:ext uri="{BB962C8B-B14F-4D97-AF65-F5344CB8AC3E}">
        <p14:creationId xmlns:p14="http://schemas.microsoft.com/office/powerpoint/2010/main" val="25726263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576648" y="0"/>
            <a:ext cx="7038703" cy="1325563"/>
          </a:xfrm>
        </p:spPr>
        <p:txBody>
          <a:bodyPr/>
          <a:lstStyle/>
          <a:p>
            <a:pPr eaLnBrk="1" hangingPunct="1"/>
            <a:r>
              <a:rPr lang="en-US" altLang="en-US" dirty="0" smtClean="0">
                <a:solidFill>
                  <a:schemeClr val="accent2"/>
                </a:solidFill>
              </a:rPr>
              <a:t>HPV induced processes</a:t>
            </a:r>
          </a:p>
        </p:txBody>
      </p:sp>
      <p:sp>
        <p:nvSpPr>
          <p:cNvPr id="20483" name="Rectangle 3"/>
          <p:cNvSpPr>
            <a:spLocks noGrp="1" noChangeArrowheads="1"/>
          </p:cNvSpPr>
          <p:nvPr>
            <p:ph type="body" idx="1"/>
          </p:nvPr>
        </p:nvSpPr>
        <p:spPr>
          <a:xfrm>
            <a:off x="1523999" y="1905000"/>
            <a:ext cx="9144000" cy="4525963"/>
          </a:xfrm>
        </p:spPr>
        <p:txBody>
          <a:bodyPr/>
          <a:lstStyle/>
          <a:p>
            <a:pPr eaLnBrk="1" hangingPunct="1">
              <a:lnSpc>
                <a:spcPct val="90000"/>
              </a:lnSpc>
            </a:pPr>
            <a:r>
              <a:rPr lang="en-US" altLang="en-US" dirty="0" smtClean="0">
                <a:solidFill>
                  <a:srgbClr val="FFCCFF"/>
                </a:solidFill>
              </a:rPr>
              <a:t>Infection </a:t>
            </a:r>
            <a:r>
              <a:rPr lang="en-US" altLang="en-US" dirty="0" smtClean="0">
                <a:solidFill>
                  <a:srgbClr val="CCECFF"/>
                </a:solidFill>
              </a:rPr>
              <a:t>		Deregulation of cell 						  cycle control mechanisms</a:t>
            </a:r>
          </a:p>
          <a:p>
            <a:pPr eaLnBrk="1" hangingPunct="1">
              <a:lnSpc>
                <a:spcPct val="90000"/>
              </a:lnSpc>
              <a:buFontTx/>
              <a:buNone/>
            </a:pPr>
            <a:r>
              <a:rPr lang="en-US" altLang="en-US" dirty="0" smtClean="0">
                <a:solidFill>
                  <a:srgbClr val="CCECFF"/>
                </a:solidFill>
              </a:rPr>
              <a:t>					Cellular proliferation</a:t>
            </a:r>
          </a:p>
          <a:p>
            <a:pPr eaLnBrk="1" hangingPunct="1">
              <a:lnSpc>
                <a:spcPct val="90000"/>
              </a:lnSpc>
            </a:pPr>
            <a:endParaRPr lang="en-US" altLang="en-US" dirty="0" smtClean="0">
              <a:solidFill>
                <a:srgbClr val="CCECFF"/>
              </a:solidFill>
            </a:endParaRPr>
          </a:p>
          <a:p>
            <a:pPr eaLnBrk="1" hangingPunct="1">
              <a:lnSpc>
                <a:spcPct val="90000"/>
              </a:lnSpc>
            </a:pPr>
            <a:endParaRPr lang="en-US" altLang="en-US" dirty="0" smtClean="0">
              <a:solidFill>
                <a:srgbClr val="CCECFF"/>
              </a:solidFill>
            </a:endParaRPr>
          </a:p>
          <a:p>
            <a:pPr eaLnBrk="1" hangingPunct="1">
              <a:lnSpc>
                <a:spcPct val="90000"/>
              </a:lnSpc>
            </a:pPr>
            <a:r>
              <a:rPr lang="en-US" altLang="en-US" dirty="0" smtClean="0">
                <a:solidFill>
                  <a:srgbClr val="FFCC99"/>
                </a:solidFill>
              </a:rPr>
              <a:t>Integration</a:t>
            </a:r>
            <a:r>
              <a:rPr lang="en-US" altLang="en-US" dirty="0" smtClean="0">
                <a:solidFill>
                  <a:srgbClr val="CCECFF"/>
                </a:solidFill>
              </a:rPr>
              <a:t>		Chromosomal instability</a:t>
            </a:r>
          </a:p>
          <a:p>
            <a:pPr eaLnBrk="1" hangingPunct="1">
              <a:lnSpc>
                <a:spcPct val="90000"/>
              </a:lnSpc>
              <a:buFontTx/>
              <a:buNone/>
            </a:pPr>
            <a:r>
              <a:rPr lang="en-US" altLang="en-US" dirty="0" smtClean="0">
                <a:solidFill>
                  <a:srgbClr val="CCECFF"/>
                </a:solidFill>
              </a:rPr>
              <a:t>					Cellular transformation</a:t>
            </a:r>
          </a:p>
          <a:p>
            <a:pPr eaLnBrk="1" hangingPunct="1">
              <a:lnSpc>
                <a:spcPct val="90000"/>
              </a:lnSpc>
              <a:buFontTx/>
              <a:buNone/>
            </a:pPr>
            <a:r>
              <a:rPr lang="en-US" altLang="en-US" dirty="0" smtClean="0">
                <a:solidFill>
                  <a:srgbClr val="CCECFF"/>
                </a:solidFill>
              </a:rPr>
              <a:t>					Immortalization</a:t>
            </a:r>
          </a:p>
        </p:txBody>
      </p:sp>
      <p:sp>
        <p:nvSpPr>
          <p:cNvPr id="20484" name="Line 5"/>
          <p:cNvSpPr>
            <a:spLocks noChangeShapeType="1"/>
          </p:cNvSpPr>
          <p:nvPr/>
        </p:nvSpPr>
        <p:spPr bwMode="auto">
          <a:xfrm>
            <a:off x="4343400" y="1905000"/>
            <a:ext cx="685800" cy="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485" name="Line 6"/>
          <p:cNvSpPr>
            <a:spLocks noChangeShapeType="1"/>
          </p:cNvSpPr>
          <p:nvPr/>
        </p:nvSpPr>
        <p:spPr bwMode="auto">
          <a:xfrm>
            <a:off x="4419600" y="4419600"/>
            <a:ext cx="685800" cy="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Tree>
    <p:extLst>
      <p:ext uri="{BB962C8B-B14F-4D97-AF65-F5344CB8AC3E}">
        <p14:creationId xmlns:p14="http://schemas.microsoft.com/office/powerpoint/2010/main" val="13809203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079776" y="0"/>
            <a:ext cx="6054824" cy="836712"/>
          </a:xfrm>
        </p:spPr>
        <p:txBody>
          <a:bodyPr/>
          <a:lstStyle/>
          <a:p>
            <a:pPr eaLnBrk="1" hangingPunct="1"/>
            <a:r>
              <a:rPr lang="en-US" sz="4000" b="1" dirty="0">
                <a:solidFill>
                  <a:srgbClr val="FF9900"/>
                </a:solidFill>
              </a:rPr>
              <a:t>HPV infection</a:t>
            </a:r>
          </a:p>
        </p:txBody>
      </p:sp>
      <p:pic>
        <p:nvPicPr>
          <p:cNvPr id="15363" name="Picture 60" descr="D:\Leena\Slides\nrc\dec 13\imgs\nrc2050-f1.jpg"/>
          <p:cNvPicPr>
            <a:picLocks noGrp="1" noChangeAspect="1" noChangeArrowheads="1"/>
          </p:cNvPicPr>
          <p:nvPr>
            <p:ph type="body" idx="1"/>
          </p:nvPr>
        </p:nvPicPr>
        <p:blipFill>
          <a:blip r:embed="rId3" cstate="print"/>
          <a:srcRect/>
          <a:stretch>
            <a:fillRect/>
          </a:stretch>
        </p:blipFill>
        <p:spPr>
          <a:xfrm>
            <a:off x="2286000" y="1066801"/>
            <a:ext cx="7620000" cy="5730875"/>
          </a:xfrm>
          <a:noFill/>
        </p:spPr>
      </p:pic>
    </p:spTree>
    <p:extLst>
      <p:ext uri="{BB962C8B-B14F-4D97-AF65-F5344CB8AC3E}">
        <p14:creationId xmlns:p14="http://schemas.microsoft.com/office/powerpoint/2010/main" val="6553625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1775520" y="417041"/>
            <a:ext cx="8892480" cy="1143000"/>
          </a:xfrm>
        </p:spPr>
        <p:txBody>
          <a:bodyPr>
            <a:normAutofit fontScale="90000"/>
          </a:bodyPr>
          <a:lstStyle/>
          <a:p>
            <a:pPr algn="ctr"/>
            <a:r>
              <a:rPr lang="en-US" sz="3200" dirty="0">
                <a:solidFill>
                  <a:srgbClr val="00CCFF"/>
                </a:solidFill>
              </a:rPr>
              <a:t>   </a:t>
            </a:r>
            <a:r>
              <a:rPr lang="en-US" sz="4400" dirty="0">
                <a:solidFill>
                  <a:srgbClr val="FF9900"/>
                </a:solidFill>
              </a:rPr>
              <a:t>HPV genotypes in cervical cancer</a:t>
            </a:r>
            <a:r>
              <a:rPr lang="en-US" sz="4400" dirty="0">
                <a:solidFill>
                  <a:srgbClr val="FF9900"/>
                </a:solidFill>
              </a:rPr>
              <a:t/>
            </a:r>
            <a:br>
              <a:rPr lang="en-US" sz="4400" dirty="0">
                <a:solidFill>
                  <a:srgbClr val="FF9900"/>
                </a:solidFill>
              </a:rPr>
            </a:br>
            <a:r>
              <a:rPr lang="en-US" sz="4400" dirty="0">
                <a:solidFill>
                  <a:srgbClr val="FF9900"/>
                </a:solidFill>
              </a:rPr>
              <a:t>n </a:t>
            </a:r>
            <a:r>
              <a:rPr lang="en-US" sz="4400" dirty="0">
                <a:solidFill>
                  <a:srgbClr val="FF9900"/>
                </a:solidFill>
              </a:rPr>
              <a:t>= </a:t>
            </a:r>
            <a:r>
              <a:rPr lang="en-US" sz="4400" dirty="0">
                <a:solidFill>
                  <a:srgbClr val="FF9900"/>
                </a:solidFill>
              </a:rPr>
              <a:t>130</a:t>
            </a:r>
            <a:endParaRPr lang="en-US" sz="4400" dirty="0">
              <a:solidFill>
                <a:srgbClr val="FF9900"/>
              </a:solidFill>
            </a:endParaRPr>
          </a:p>
        </p:txBody>
      </p:sp>
      <p:graphicFrame>
        <p:nvGraphicFramePr>
          <p:cNvPr id="11267" name="Object 3"/>
          <p:cNvGraphicFramePr>
            <a:graphicFrameLocks noChangeAspect="1"/>
          </p:cNvGraphicFramePr>
          <p:nvPr/>
        </p:nvGraphicFramePr>
        <p:xfrm>
          <a:off x="2783632" y="1484785"/>
          <a:ext cx="6400800" cy="4270375"/>
        </p:xfrm>
        <a:graphic>
          <a:graphicData uri="http://schemas.openxmlformats.org/presentationml/2006/ole">
            <mc:AlternateContent xmlns:mc="http://schemas.openxmlformats.org/markup-compatibility/2006">
              <mc:Choice xmlns:v="urn:schemas-microsoft-com:vml" Requires="v">
                <p:oleObj spid="_x0000_s1028" name="Chart" r:id="rId4" imgW="6095951" imgH="4067100" progId="MSGraph.Chart.8">
                  <p:embed followColorScheme="full"/>
                </p:oleObj>
              </mc:Choice>
              <mc:Fallback>
                <p:oleObj name="Chart" r:id="rId4" imgW="6095951" imgH="4067100" progId="MSGraph.Chart.8">
                  <p:embed followColorScheme="full"/>
                  <p:pic>
                    <p:nvPicPr>
                      <p:cNvPr id="11267" name="Object 3"/>
                      <p:cNvPicPr>
                        <a:picLocks noChangeAspect="1" noChangeArrowheads="1"/>
                      </p:cNvPicPr>
                      <p:nvPr/>
                    </p:nvPicPr>
                    <p:blipFill>
                      <a:blip r:embed="rId5"/>
                      <a:srcRect/>
                      <a:stretch>
                        <a:fillRect/>
                      </a:stretch>
                    </p:blipFill>
                    <p:spPr bwMode="auto">
                      <a:xfrm>
                        <a:off x="2783632" y="1484785"/>
                        <a:ext cx="6400800" cy="427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68" name="Object 4"/>
          <p:cNvGraphicFramePr>
            <a:graphicFrameLocks noChangeAspect="1"/>
          </p:cNvGraphicFramePr>
          <p:nvPr/>
        </p:nvGraphicFramePr>
        <p:xfrm>
          <a:off x="8728076" y="6264275"/>
          <a:ext cx="8278813" cy="5018088"/>
        </p:xfrm>
        <a:graphic>
          <a:graphicData uri="http://schemas.openxmlformats.org/presentationml/2006/ole">
            <mc:AlternateContent xmlns:mc="http://schemas.openxmlformats.org/markup-compatibility/2006">
              <mc:Choice xmlns:v="urn:schemas-microsoft-com:vml" Requires="v">
                <p:oleObj spid="_x0000_s1029" name="Chart" r:id="rId6" imgW="6715115" imgH="4067100" progId="MSGraph.Chart.8">
                  <p:embed followColorScheme="full"/>
                </p:oleObj>
              </mc:Choice>
              <mc:Fallback>
                <p:oleObj name="Chart" r:id="rId6" imgW="6715115" imgH="4067100" progId="MSGraph.Chart.8">
                  <p:embed followColorScheme="full"/>
                  <p:pic>
                    <p:nvPicPr>
                      <p:cNvPr id="11268" name="Object 4"/>
                      <p:cNvPicPr>
                        <a:picLocks noChangeAspect="1" noChangeArrowheads="1"/>
                      </p:cNvPicPr>
                      <p:nvPr/>
                    </p:nvPicPr>
                    <p:blipFill>
                      <a:blip r:embed="rId7"/>
                      <a:srcRect/>
                      <a:stretch>
                        <a:fillRect/>
                      </a:stretch>
                    </p:blipFill>
                    <p:spPr bwMode="auto">
                      <a:xfrm>
                        <a:off x="8728076" y="6264275"/>
                        <a:ext cx="8278813" cy="5018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69" name="Text Box 5"/>
          <p:cNvSpPr txBox="1">
            <a:spLocks noChangeArrowheads="1"/>
          </p:cNvSpPr>
          <p:nvPr/>
        </p:nvSpPr>
        <p:spPr bwMode="auto">
          <a:xfrm>
            <a:off x="5087888" y="5733256"/>
            <a:ext cx="2133600" cy="457200"/>
          </a:xfrm>
          <a:prstGeom prst="rect">
            <a:avLst/>
          </a:prstGeom>
          <a:noFill/>
          <a:ln w="9525">
            <a:noFill/>
            <a:miter lim="800000"/>
            <a:headEnd/>
            <a:tailEnd/>
          </a:ln>
          <a:effectLst/>
        </p:spPr>
        <p:txBody>
          <a:bodyPr>
            <a:spAutoFit/>
          </a:bodyPr>
          <a:lstStyle/>
          <a:p>
            <a:pPr>
              <a:spcBef>
                <a:spcPct val="50000"/>
              </a:spcBef>
            </a:pPr>
            <a:r>
              <a:rPr lang="en-US" sz="2400" dirty="0">
                <a:solidFill>
                  <a:srgbClr val="FFFF66"/>
                </a:solidFill>
              </a:rPr>
              <a:t>HPV type</a:t>
            </a:r>
          </a:p>
        </p:txBody>
      </p:sp>
      <p:sp>
        <p:nvSpPr>
          <p:cNvPr id="11270" name="Text Box 6"/>
          <p:cNvSpPr txBox="1">
            <a:spLocks noChangeArrowheads="1"/>
          </p:cNvSpPr>
          <p:nvPr/>
        </p:nvSpPr>
        <p:spPr bwMode="auto">
          <a:xfrm>
            <a:off x="2207568" y="3429000"/>
            <a:ext cx="990600" cy="457200"/>
          </a:xfrm>
          <a:prstGeom prst="rect">
            <a:avLst/>
          </a:prstGeom>
          <a:noFill/>
          <a:ln w="9525">
            <a:noFill/>
            <a:miter lim="800000"/>
            <a:headEnd/>
            <a:tailEnd/>
          </a:ln>
          <a:effectLst/>
        </p:spPr>
        <p:txBody>
          <a:bodyPr>
            <a:spAutoFit/>
          </a:bodyPr>
          <a:lstStyle/>
          <a:p>
            <a:pPr>
              <a:spcBef>
                <a:spcPct val="50000"/>
              </a:spcBef>
            </a:pPr>
            <a:r>
              <a:rPr lang="en-US" sz="2400" dirty="0">
                <a:solidFill>
                  <a:srgbClr val="FFFF66"/>
                </a:solidFill>
              </a:rPr>
              <a:t>%</a:t>
            </a:r>
          </a:p>
        </p:txBody>
      </p:sp>
      <p:sp>
        <p:nvSpPr>
          <p:cNvPr id="11271" name="Text Box 7"/>
          <p:cNvSpPr txBox="1">
            <a:spLocks noChangeArrowheads="1"/>
          </p:cNvSpPr>
          <p:nvPr/>
        </p:nvSpPr>
        <p:spPr bwMode="auto">
          <a:xfrm>
            <a:off x="3503712" y="6237313"/>
            <a:ext cx="6048672" cy="461665"/>
          </a:xfrm>
          <a:prstGeom prst="rect">
            <a:avLst/>
          </a:prstGeom>
          <a:noFill/>
          <a:ln w="9525">
            <a:noFill/>
            <a:miter lim="800000"/>
            <a:headEnd/>
            <a:tailEnd/>
          </a:ln>
          <a:effectLst/>
        </p:spPr>
        <p:txBody>
          <a:bodyPr wrap="square">
            <a:spAutoFit/>
          </a:bodyPr>
          <a:lstStyle/>
          <a:p>
            <a:pPr>
              <a:spcBef>
                <a:spcPct val="50000"/>
              </a:spcBef>
            </a:pPr>
            <a:r>
              <a:rPr lang="en-US" sz="2400" dirty="0" err="1">
                <a:solidFill>
                  <a:srgbClr val="FFFF99"/>
                </a:solidFill>
              </a:rPr>
              <a:t>Peedicayil</a:t>
            </a:r>
            <a:r>
              <a:rPr lang="en-US" sz="2400" dirty="0">
                <a:solidFill>
                  <a:srgbClr val="FFFF99"/>
                </a:solidFill>
              </a:rPr>
              <a:t> et al,  </a:t>
            </a:r>
            <a:r>
              <a:rPr lang="en-US" sz="2400" dirty="0" err="1">
                <a:solidFill>
                  <a:srgbClr val="FFFF99"/>
                </a:solidFill>
              </a:rPr>
              <a:t>Int</a:t>
            </a:r>
            <a:r>
              <a:rPr lang="en-US" sz="2400" dirty="0">
                <a:solidFill>
                  <a:srgbClr val="FFFF99"/>
                </a:solidFill>
              </a:rPr>
              <a:t> </a:t>
            </a:r>
            <a:r>
              <a:rPr lang="en-US" sz="2400" dirty="0">
                <a:solidFill>
                  <a:srgbClr val="FFFF99"/>
                </a:solidFill>
              </a:rPr>
              <a:t>J </a:t>
            </a:r>
            <a:r>
              <a:rPr lang="en-US" sz="2400" dirty="0" err="1">
                <a:solidFill>
                  <a:srgbClr val="FFFF99"/>
                </a:solidFill>
              </a:rPr>
              <a:t>Gynec</a:t>
            </a:r>
            <a:r>
              <a:rPr lang="en-US" sz="2400" dirty="0">
                <a:solidFill>
                  <a:srgbClr val="FFFF99"/>
                </a:solidFill>
              </a:rPr>
              <a:t> Cancer, </a:t>
            </a:r>
            <a:r>
              <a:rPr lang="en-US" sz="2400" dirty="0">
                <a:solidFill>
                  <a:srgbClr val="FFFF99"/>
                </a:solidFill>
              </a:rPr>
              <a:t>2006</a:t>
            </a:r>
            <a:endParaRPr lang="en-US" sz="2400" dirty="0">
              <a:solidFill>
                <a:srgbClr val="FFFF99"/>
              </a:solidFill>
            </a:endParaRPr>
          </a:p>
        </p:txBody>
      </p:sp>
    </p:spTree>
    <p:extLst>
      <p:ext uri="{BB962C8B-B14F-4D97-AF65-F5344CB8AC3E}">
        <p14:creationId xmlns:p14="http://schemas.microsoft.com/office/powerpoint/2010/main" val="37591494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sz="4000" dirty="0">
                <a:solidFill>
                  <a:srgbClr val="FF9900"/>
                </a:solidFill>
              </a:rPr>
              <a:t>HPV causes more than cervical cancer</a:t>
            </a:r>
            <a:endParaRPr lang="en-IN" sz="4000" dirty="0">
              <a:solidFill>
                <a:srgbClr val="FF9900"/>
              </a:solidFill>
            </a:endParaRPr>
          </a:p>
        </p:txBody>
      </p:sp>
      <p:sp>
        <p:nvSpPr>
          <p:cNvPr id="6" name="Table Placeholder 4"/>
          <p:cNvSpPr txBox="1">
            <a:spLocks/>
          </p:cNvSpPr>
          <p:nvPr/>
        </p:nvSpPr>
        <p:spPr bwMode="auto">
          <a:xfrm>
            <a:off x="2133600" y="1752601"/>
            <a:ext cx="8229600" cy="4525963"/>
          </a:xfrm>
          <a:prstGeom prst="rect">
            <a:avLst/>
          </a:prstGeom>
          <a:noFill/>
          <a:ln w="9525">
            <a:noFill/>
            <a:miter lim="800000"/>
            <a:headEnd/>
            <a:tailEnd/>
          </a:ln>
        </p:spPr>
      </p:sp>
      <p:pic>
        <p:nvPicPr>
          <p:cNvPr id="1027" name="Picture 3"/>
          <p:cNvPicPr>
            <a:picLocks noChangeAspect="1" noChangeArrowheads="1"/>
          </p:cNvPicPr>
          <p:nvPr/>
        </p:nvPicPr>
        <p:blipFill>
          <a:blip r:embed="rId3" cstate="print"/>
          <a:srcRect/>
          <a:stretch>
            <a:fillRect/>
          </a:stretch>
        </p:blipFill>
        <p:spPr bwMode="auto">
          <a:xfrm>
            <a:off x="2500314" y="1333500"/>
            <a:ext cx="7191375" cy="4191000"/>
          </a:xfrm>
          <a:prstGeom prst="rect">
            <a:avLst/>
          </a:prstGeom>
          <a:noFill/>
          <a:ln w="9525">
            <a:noFill/>
            <a:miter lim="800000"/>
            <a:headEnd/>
            <a:tailEnd/>
          </a:ln>
        </p:spPr>
      </p:pic>
      <p:sp>
        <p:nvSpPr>
          <p:cNvPr id="8" name="TextBox 7"/>
          <p:cNvSpPr txBox="1"/>
          <p:nvPr/>
        </p:nvSpPr>
        <p:spPr>
          <a:xfrm>
            <a:off x="3675017" y="5909232"/>
            <a:ext cx="8077200" cy="369332"/>
          </a:xfrm>
          <a:prstGeom prst="rect">
            <a:avLst/>
          </a:prstGeom>
          <a:noFill/>
        </p:spPr>
        <p:txBody>
          <a:bodyPr wrap="square" rtlCol="0">
            <a:spAutoFit/>
          </a:bodyPr>
          <a:lstStyle/>
          <a:p>
            <a:r>
              <a:rPr lang="en-US" dirty="0">
                <a:solidFill>
                  <a:srgbClr val="FF9966"/>
                </a:solidFill>
              </a:rPr>
              <a:t>VIN 80 %     VAIN 90 %     CIN 70 %     AIN 90 % </a:t>
            </a:r>
            <a:endParaRPr lang="en-IN" dirty="0">
              <a:solidFill>
                <a:srgbClr val="FF9966"/>
              </a:solidFill>
            </a:endParaRPr>
          </a:p>
        </p:txBody>
      </p:sp>
    </p:spTree>
    <p:extLst>
      <p:ext uri="{BB962C8B-B14F-4D97-AF65-F5344CB8AC3E}">
        <p14:creationId xmlns:p14="http://schemas.microsoft.com/office/powerpoint/2010/main" val="1950035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87829"/>
            <a:ext cx="9167949" cy="1325563"/>
          </a:xfrm>
        </p:spPr>
        <p:txBody>
          <a:bodyPr/>
          <a:lstStyle/>
          <a:p>
            <a:r>
              <a:rPr lang="en-US" dirty="0" smtClean="0">
                <a:solidFill>
                  <a:srgbClr val="FF9900"/>
                </a:solidFill>
              </a:rPr>
              <a:t>Outline of diagnostic approach</a:t>
            </a:r>
            <a:endParaRPr lang="en-US" dirty="0">
              <a:solidFill>
                <a:srgbClr val="FF9900"/>
              </a:solidFill>
            </a:endParaRPr>
          </a:p>
        </p:txBody>
      </p:sp>
      <p:pic>
        <p:nvPicPr>
          <p:cNvPr id="66562" name="Picture 2"/>
          <p:cNvPicPr>
            <a:picLocks noGrp="1" noChangeAspect="1" noChangeArrowheads="1"/>
          </p:cNvPicPr>
          <p:nvPr>
            <p:ph idx="1"/>
          </p:nvPr>
        </p:nvPicPr>
        <p:blipFill>
          <a:blip r:embed="rId3" cstate="print"/>
          <a:srcRect/>
          <a:stretch>
            <a:fillRect/>
          </a:stretch>
        </p:blipFill>
        <p:spPr bwMode="auto">
          <a:xfrm>
            <a:off x="2667000" y="1600201"/>
            <a:ext cx="6934200" cy="4807771"/>
          </a:xfrm>
          <a:prstGeom prst="rect">
            <a:avLst/>
          </a:prstGeom>
          <a:noFill/>
          <a:ln w="9525">
            <a:noFill/>
            <a:miter lim="800000"/>
            <a:headEnd/>
            <a:tailEnd/>
          </a:ln>
          <a:effectLst/>
        </p:spPr>
      </p:pic>
      <p:sp>
        <p:nvSpPr>
          <p:cNvPr id="5" name="Right Arrow 4"/>
          <p:cNvSpPr/>
          <p:nvPr/>
        </p:nvSpPr>
        <p:spPr>
          <a:xfrm>
            <a:off x="4343400" y="4876800"/>
            <a:ext cx="4648200" cy="22121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TextBox 5"/>
          <p:cNvSpPr txBox="1"/>
          <p:nvPr/>
        </p:nvSpPr>
        <p:spPr>
          <a:xfrm>
            <a:off x="2494046" y="4629150"/>
            <a:ext cx="5181600" cy="369332"/>
          </a:xfrm>
          <a:prstGeom prst="rect">
            <a:avLst/>
          </a:prstGeom>
          <a:noFill/>
        </p:spPr>
        <p:txBody>
          <a:bodyPr wrap="square" rtlCol="0">
            <a:spAutoFit/>
          </a:bodyPr>
          <a:lstStyle/>
          <a:p>
            <a:r>
              <a:rPr lang="en-US" dirty="0">
                <a:solidFill>
                  <a:srgbClr val="002060"/>
                </a:solidFill>
              </a:rPr>
              <a:t>                Evolution of </a:t>
            </a:r>
            <a:r>
              <a:rPr lang="en-US" dirty="0" smtClean="0">
                <a:solidFill>
                  <a:srgbClr val="002060"/>
                </a:solidFill>
              </a:rPr>
              <a:t> diagnostic  approaches</a:t>
            </a:r>
            <a:endParaRPr lang="en-US" dirty="0">
              <a:solidFill>
                <a:srgbClr val="002060"/>
              </a:solidFill>
            </a:endParaRPr>
          </a:p>
        </p:txBody>
      </p:sp>
    </p:spTree>
    <p:extLst>
      <p:ext uri="{BB962C8B-B14F-4D97-AF65-F5344CB8AC3E}">
        <p14:creationId xmlns:p14="http://schemas.microsoft.com/office/powerpoint/2010/main" val="25769611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084" y="0"/>
            <a:ext cx="8229600" cy="990600"/>
          </a:xfrm>
        </p:spPr>
        <p:txBody>
          <a:bodyPr/>
          <a:lstStyle/>
          <a:p>
            <a:r>
              <a:rPr lang="en-IN" dirty="0" smtClean="0">
                <a:solidFill>
                  <a:srgbClr val="FF9900"/>
                </a:solidFill>
              </a:rPr>
              <a:t>Roles of HPV testing</a:t>
            </a:r>
            <a:endParaRPr lang="en-IN" dirty="0">
              <a:solidFill>
                <a:srgbClr val="FF9900"/>
              </a:solidFill>
            </a:endParaRPr>
          </a:p>
        </p:txBody>
      </p:sp>
      <p:sp>
        <p:nvSpPr>
          <p:cNvPr id="3" name="Content Placeholder 2"/>
          <p:cNvSpPr>
            <a:spLocks noGrp="1"/>
          </p:cNvSpPr>
          <p:nvPr>
            <p:ph idx="1"/>
          </p:nvPr>
        </p:nvSpPr>
        <p:spPr>
          <a:xfrm>
            <a:off x="1752600" y="1143000"/>
            <a:ext cx="8915400" cy="5715000"/>
          </a:xfrm>
        </p:spPr>
        <p:txBody>
          <a:bodyPr/>
          <a:lstStyle/>
          <a:p>
            <a:r>
              <a:rPr lang="en-IN" dirty="0">
                <a:solidFill>
                  <a:schemeClr val="tx2"/>
                </a:solidFill>
              </a:rPr>
              <a:t>Primary screening for cervical </a:t>
            </a:r>
            <a:r>
              <a:rPr lang="en-IN" dirty="0" err="1">
                <a:solidFill>
                  <a:schemeClr val="tx2"/>
                </a:solidFill>
              </a:rPr>
              <a:t>precancer</a:t>
            </a:r>
            <a:endParaRPr lang="en-IN" dirty="0">
              <a:solidFill>
                <a:schemeClr val="tx2"/>
              </a:solidFill>
            </a:endParaRPr>
          </a:p>
          <a:p>
            <a:endParaRPr lang="en-IN" dirty="0">
              <a:solidFill>
                <a:schemeClr val="tx2"/>
              </a:solidFill>
            </a:endParaRPr>
          </a:p>
          <a:p>
            <a:r>
              <a:rPr lang="en-IN" dirty="0">
                <a:solidFill>
                  <a:schemeClr val="tx2"/>
                </a:solidFill>
              </a:rPr>
              <a:t>HPV epidemiology</a:t>
            </a:r>
          </a:p>
          <a:p>
            <a:endParaRPr lang="en-IN" dirty="0">
              <a:solidFill>
                <a:schemeClr val="tx2"/>
              </a:solidFill>
            </a:endParaRPr>
          </a:p>
          <a:p>
            <a:r>
              <a:rPr lang="en-IN" dirty="0">
                <a:solidFill>
                  <a:schemeClr val="tx2"/>
                </a:solidFill>
              </a:rPr>
              <a:t>Triaging of borderline screening tests (Pap / VIA)</a:t>
            </a:r>
          </a:p>
          <a:p>
            <a:endParaRPr lang="en-IN" dirty="0">
              <a:solidFill>
                <a:schemeClr val="tx2"/>
              </a:solidFill>
            </a:endParaRPr>
          </a:p>
          <a:p>
            <a:r>
              <a:rPr lang="en-IN" dirty="0">
                <a:solidFill>
                  <a:schemeClr val="tx2"/>
                </a:solidFill>
              </a:rPr>
              <a:t>Test of cure after treatment of cervical</a:t>
            </a:r>
          </a:p>
          <a:p>
            <a:pPr marL="0" indent="0">
              <a:buNone/>
            </a:pPr>
            <a:r>
              <a:rPr lang="en-IN" dirty="0">
                <a:solidFill>
                  <a:schemeClr val="tx2"/>
                </a:solidFill>
              </a:rPr>
              <a:t>	</a:t>
            </a:r>
            <a:r>
              <a:rPr lang="en-IN" dirty="0">
                <a:solidFill>
                  <a:schemeClr val="tx2"/>
                </a:solidFill>
              </a:rPr>
              <a:t> pre-cancer &amp; cancer</a:t>
            </a:r>
          </a:p>
          <a:p>
            <a:pPr marL="0" indent="0">
              <a:buNone/>
            </a:pPr>
            <a:endParaRPr lang="en-IN" dirty="0">
              <a:solidFill>
                <a:schemeClr val="tx2"/>
              </a:solidFill>
            </a:endParaRPr>
          </a:p>
          <a:p>
            <a:r>
              <a:rPr lang="en-IN" dirty="0">
                <a:solidFill>
                  <a:schemeClr val="tx2"/>
                </a:solidFill>
              </a:rPr>
              <a:t>Differentiating </a:t>
            </a:r>
            <a:r>
              <a:rPr lang="en-IN" dirty="0" err="1">
                <a:solidFill>
                  <a:schemeClr val="tx2"/>
                </a:solidFill>
              </a:rPr>
              <a:t>endocervical</a:t>
            </a:r>
            <a:r>
              <a:rPr lang="en-IN" dirty="0">
                <a:solidFill>
                  <a:schemeClr val="tx2"/>
                </a:solidFill>
              </a:rPr>
              <a:t> from endometrial cancer</a:t>
            </a:r>
            <a:endParaRPr lang="en-IN" dirty="0">
              <a:solidFill>
                <a:schemeClr val="tx2"/>
              </a:solidFill>
            </a:endParaRPr>
          </a:p>
        </p:txBody>
      </p:sp>
    </p:spTree>
    <p:extLst>
      <p:ext uri="{BB962C8B-B14F-4D97-AF65-F5344CB8AC3E}">
        <p14:creationId xmlns:p14="http://schemas.microsoft.com/office/powerpoint/2010/main" val="2845289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3873" y="0"/>
            <a:ext cx="8229600" cy="1143000"/>
          </a:xfrm>
        </p:spPr>
        <p:txBody>
          <a:bodyPr/>
          <a:lstStyle/>
          <a:p>
            <a:endParaRPr lang="en-IN" dirty="0">
              <a:solidFill>
                <a:srgbClr val="FF9900"/>
              </a:solidFill>
            </a:endParaRPr>
          </a:p>
        </p:txBody>
      </p:sp>
      <p:pic>
        <p:nvPicPr>
          <p:cNvPr id="4" name="Picture 2"/>
          <p:cNvPicPr>
            <a:picLocks noGrp="1" noChangeAspect="1" noChangeArrowheads="1"/>
          </p:cNvPicPr>
          <p:nvPr>
            <p:ph idx="1"/>
          </p:nvPr>
        </p:nvPicPr>
        <p:blipFill>
          <a:blip r:embed="rId2" cstate="print"/>
          <a:srcRect/>
          <a:stretch>
            <a:fillRect/>
          </a:stretch>
        </p:blipFill>
        <p:spPr bwMode="auto">
          <a:xfrm>
            <a:off x="2106470" y="371189"/>
            <a:ext cx="8573366" cy="6042674"/>
          </a:xfrm>
          <a:prstGeom prst="rect">
            <a:avLst/>
          </a:prstGeom>
          <a:noFill/>
          <a:ln w="9525">
            <a:noFill/>
            <a:miter lim="800000"/>
            <a:headEnd/>
            <a:tailEnd/>
          </a:ln>
          <a:effectLst/>
        </p:spPr>
      </p:pic>
      <p:sp>
        <p:nvSpPr>
          <p:cNvPr id="3" name="TextBox 2"/>
          <p:cNvSpPr txBox="1"/>
          <p:nvPr/>
        </p:nvSpPr>
        <p:spPr>
          <a:xfrm>
            <a:off x="2106470" y="5499463"/>
            <a:ext cx="5894530" cy="707886"/>
          </a:xfrm>
          <a:prstGeom prst="rect">
            <a:avLst/>
          </a:prstGeom>
          <a:noFill/>
        </p:spPr>
        <p:txBody>
          <a:bodyPr wrap="square" rtlCol="0">
            <a:spAutoFit/>
          </a:bodyPr>
          <a:lstStyle/>
          <a:p>
            <a:r>
              <a:rPr lang="en-IN" sz="4000" dirty="0">
                <a:solidFill>
                  <a:schemeClr val="bg1"/>
                </a:solidFill>
              </a:rPr>
              <a:t>.</a:t>
            </a:r>
            <a:r>
              <a:rPr lang="en-IN" dirty="0">
                <a:solidFill>
                  <a:schemeClr val="bg1"/>
                </a:solidFill>
              </a:rPr>
              <a:t> </a:t>
            </a:r>
            <a:r>
              <a:rPr lang="en-IN" sz="2800" b="1" dirty="0" err="1">
                <a:solidFill>
                  <a:schemeClr val="bg1"/>
                </a:solidFill>
              </a:rPr>
              <a:t>Onclarity</a:t>
            </a:r>
            <a:r>
              <a:rPr lang="en-IN" sz="2800" dirty="0">
                <a:solidFill>
                  <a:schemeClr val="bg1"/>
                </a:solidFill>
              </a:rPr>
              <a:t> (</a:t>
            </a:r>
            <a:r>
              <a:rPr lang="en-IN" sz="2800" dirty="0" err="1">
                <a:solidFill>
                  <a:schemeClr val="bg1"/>
                </a:solidFill>
              </a:rPr>
              <a:t>Beckton</a:t>
            </a:r>
            <a:r>
              <a:rPr lang="en-IN" sz="2800" dirty="0">
                <a:solidFill>
                  <a:schemeClr val="bg1"/>
                </a:solidFill>
              </a:rPr>
              <a:t> Dickinson)</a:t>
            </a:r>
            <a:endParaRPr lang="en-IN" sz="2800" dirty="0">
              <a:solidFill>
                <a:schemeClr val="bg1"/>
              </a:solidFill>
            </a:endParaRPr>
          </a:p>
        </p:txBody>
      </p:sp>
    </p:spTree>
    <p:extLst>
      <p:ext uri="{BB962C8B-B14F-4D97-AF65-F5344CB8AC3E}">
        <p14:creationId xmlns:p14="http://schemas.microsoft.com/office/powerpoint/2010/main" val="2317863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TotalTime>
  <Words>969</Words>
  <Application>Microsoft Office PowerPoint</Application>
  <PresentationFormat>Widescreen</PresentationFormat>
  <Paragraphs>259</Paragraphs>
  <Slides>31</Slides>
  <Notes>14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7" baseType="lpstr">
      <vt:lpstr>Arial</vt:lpstr>
      <vt:lpstr>Calibri</vt:lpstr>
      <vt:lpstr>Calibri Light</vt:lpstr>
      <vt:lpstr>Comic Sans MS</vt:lpstr>
      <vt:lpstr>Office Theme</vt:lpstr>
      <vt:lpstr>Chart</vt:lpstr>
      <vt:lpstr>HPV and anogenital cancers</vt:lpstr>
      <vt:lpstr>The Virus</vt:lpstr>
      <vt:lpstr>Classification of HPV genotypes</vt:lpstr>
      <vt:lpstr>HPV genotypes</vt:lpstr>
      <vt:lpstr>Population at risk in India</vt:lpstr>
      <vt:lpstr>Epidemiology of HPV infection</vt:lpstr>
      <vt:lpstr> Crude age specific prevalence of HPV</vt:lpstr>
      <vt:lpstr>HPV Prevalence in women with normal cytology</vt:lpstr>
      <vt:lpstr>Prevalence of HPV 16 &amp; 18 in Indian women</vt:lpstr>
      <vt:lpstr>Prevalence of HPV in Cervix and Vagina  in the community (n=809)</vt:lpstr>
      <vt:lpstr>HPV prevalence in cervical cancer     n=667</vt:lpstr>
      <vt:lpstr>HPV infection in high risk groups</vt:lpstr>
      <vt:lpstr>Prevalence of HPV is related to sex </vt:lpstr>
      <vt:lpstr>HPV genotypes in Indian women with HIV</vt:lpstr>
      <vt:lpstr>PowerPoint Presentation</vt:lpstr>
      <vt:lpstr>HPV type specific odds ratios for cervical cancer</vt:lpstr>
      <vt:lpstr>The phases of the cell cycle</vt:lpstr>
      <vt:lpstr>Steps in carcinogenesis</vt:lpstr>
      <vt:lpstr>Malignant transformation due to HPV</vt:lpstr>
      <vt:lpstr>Progression to cervical cancer</vt:lpstr>
      <vt:lpstr>Cervical cancers attributed to specific HPV genotypes</vt:lpstr>
      <vt:lpstr>Worldwide burden of HPV related cancers</vt:lpstr>
      <vt:lpstr>HPV related cancers</vt:lpstr>
      <vt:lpstr>Immune modification and lesion progression</vt:lpstr>
      <vt:lpstr>HPV induced processes</vt:lpstr>
      <vt:lpstr>HPV infection</vt:lpstr>
      <vt:lpstr>   HPV genotypes in cervical cancer n = 130</vt:lpstr>
      <vt:lpstr>HPV causes more than cervical cancer</vt:lpstr>
      <vt:lpstr>Outline of diagnostic approach</vt:lpstr>
      <vt:lpstr>Roles of HPV testing</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HPV and anogenital cancers</dc:title>
  <dc:creator>abraham peedicayil</dc:creator>
  <cp:lastModifiedBy>abraham peedicayil</cp:lastModifiedBy>
  <cp:revision>9</cp:revision>
  <dcterms:created xsi:type="dcterms:W3CDTF">2019-07-28T04:43:18Z</dcterms:created>
  <dcterms:modified xsi:type="dcterms:W3CDTF">2019-07-28T06:08:39Z</dcterms:modified>
</cp:coreProperties>
</file>